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61" r:id="rId4"/>
    <p:sldId id="268" r:id="rId5"/>
    <p:sldId id="269" r:id="rId6"/>
    <p:sldId id="274" r:id="rId7"/>
    <p:sldId id="270" r:id="rId8"/>
    <p:sldId id="271" r:id="rId9"/>
    <p:sldId id="275" r:id="rId10"/>
    <p:sldId id="276" r:id="rId11"/>
    <p:sldId id="277" r:id="rId12"/>
    <p:sldId id="278" r:id="rId13"/>
    <p:sldId id="279" r:id="rId14"/>
    <p:sldId id="280" r:id="rId15"/>
    <p:sldId id="281" r:id="rId16"/>
    <p:sldId id="282" r:id="rId17"/>
    <p:sldId id="283" r:id="rId18"/>
    <p:sldId id="284" r:id="rId19"/>
    <p:sldId id="285" r:id="rId20"/>
    <p:sldId id="288" r:id="rId21"/>
    <p:sldId id="287" r:id="rId22"/>
    <p:sldId id="286" r:id="rId23"/>
    <p:sldId id="290" r:id="rId24"/>
    <p:sldId id="289" r:id="rId25"/>
    <p:sldId id="292" r:id="rId26"/>
    <p:sldId id="291" r:id="rId27"/>
    <p:sldId id="293" r:id="rId28"/>
    <p:sldId id="296" r:id="rId29"/>
    <p:sldId id="297" r:id="rId30"/>
    <p:sldId id="295" r:id="rId31"/>
    <p:sldId id="294" r:id="rId32"/>
    <p:sldId id="298" r:id="rId33"/>
    <p:sldId id="299" r:id="rId34"/>
    <p:sldId id="300" r:id="rId35"/>
    <p:sldId id="301" r:id="rId36"/>
    <p:sldId id="302" r:id="rId37"/>
  </p:sldIdLst>
  <p:sldSz cx="12192000" cy="6858000"/>
  <p:notesSz cx="6858000" cy="9144000"/>
  <p:defaultTex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651" autoAdjust="0"/>
    <p:restoredTop sz="94667"/>
  </p:normalViewPr>
  <p:slideViewPr>
    <p:cSldViewPr snapToGrid="0" snapToObjects="1">
      <p:cViewPr varScale="1">
        <p:scale>
          <a:sx n="113" d="100"/>
          <a:sy n="113" d="100"/>
        </p:scale>
        <p:origin x="702"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D23F4A4A-A4D5-2348-AF7C-7E54CE8176BB}"/>
              </a:ext>
            </a:extLst>
          </p:cNvPr>
          <p:cNvSpPr>
            <a:spLocks noGrp="1"/>
          </p:cNvSpPr>
          <p:nvPr>
            <p:ph type="ctrTitle"/>
          </p:nvPr>
        </p:nvSpPr>
        <p:spPr>
          <a:xfrm>
            <a:off x="1524000" y="1122363"/>
            <a:ext cx="9144000" cy="2387600"/>
          </a:xfrm>
        </p:spPr>
        <p:txBody>
          <a:bodyPr anchor="b"/>
          <a:lstStyle>
            <a:lvl1pPr algn="ctr">
              <a:defRPr sz="6000"/>
            </a:lvl1pPr>
          </a:lstStyle>
          <a:p>
            <a:r>
              <a:rPr lang="tr-TR"/>
              <a:t>Asıl başlık stilini düzenlemek için tıklayın</a:t>
            </a:r>
          </a:p>
        </p:txBody>
      </p:sp>
      <p:sp>
        <p:nvSpPr>
          <p:cNvPr id="3" name="Alt Başlık 2">
            <a:extLst>
              <a:ext uri="{FF2B5EF4-FFF2-40B4-BE49-F238E27FC236}">
                <a16:creationId xmlns:a16="http://schemas.microsoft.com/office/drawing/2014/main" id="{F87E272F-3BF2-4349-A1C8-8864BE80A5F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tr-TR"/>
              <a:t>Asıl alt başlık stilini düzenlemek için tıklayın</a:t>
            </a:r>
          </a:p>
        </p:txBody>
      </p:sp>
      <p:sp>
        <p:nvSpPr>
          <p:cNvPr id="4" name="Veri Yer Tutucusu 3">
            <a:extLst>
              <a:ext uri="{FF2B5EF4-FFF2-40B4-BE49-F238E27FC236}">
                <a16:creationId xmlns:a16="http://schemas.microsoft.com/office/drawing/2014/main" id="{D36C6B9C-F5EF-EE43-A46D-5B7E7B5CA46E}"/>
              </a:ext>
            </a:extLst>
          </p:cNvPr>
          <p:cNvSpPr>
            <a:spLocks noGrp="1"/>
          </p:cNvSpPr>
          <p:nvPr>
            <p:ph type="dt" sz="half" idx="10"/>
          </p:nvPr>
        </p:nvSpPr>
        <p:spPr/>
        <p:txBody>
          <a:bodyPr/>
          <a:lstStyle/>
          <a:p>
            <a:fld id="{030358F6-DF7F-2346-AF16-32D83413D1FD}" type="datetimeFigureOut">
              <a:rPr lang="tr-TR" smtClean="0"/>
              <a:t>19.06.2022</a:t>
            </a:fld>
            <a:endParaRPr lang="tr-TR"/>
          </a:p>
        </p:txBody>
      </p:sp>
      <p:sp>
        <p:nvSpPr>
          <p:cNvPr id="5" name="Alt Bilgi Yer Tutucusu 4">
            <a:extLst>
              <a:ext uri="{FF2B5EF4-FFF2-40B4-BE49-F238E27FC236}">
                <a16:creationId xmlns:a16="http://schemas.microsoft.com/office/drawing/2014/main" id="{DA082823-60A0-494E-B48E-7C9DA5B557CB}"/>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7BD18C82-31A6-EE46-B9A5-1E72C4BD57E6}"/>
              </a:ext>
            </a:extLst>
          </p:cNvPr>
          <p:cNvSpPr>
            <a:spLocks noGrp="1"/>
          </p:cNvSpPr>
          <p:nvPr>
            <p:ph type="sldNum" sz="quarter" idx="12"/>
          </p:nvPr>
        </p:nvSpPr>
        <p:spPr/>
        <p:txBody>
          <a:bodyPr/>
          <a:lstStyle/>
          <a:p>
            <a:fld id="{711EB622-B21C-244C-8EBB-55E4427D51C7}" type="slidenum">
              <a:rPr lang="tr-TR" smtClean="0"/>
              <a:t>‹#›</a:t>
            </a:fld>
            <a:endParaRPr lang="tr-TR"/>
          </a:p>
        </p:txBody>
      </p:sp>
    </p:spTree>
    <p:extLst>
      <p:ext uri="{BB962C8B-B14F-4D97-AF65-F5344CB8AC3E}">
        <p14:creationId xmlns:p14="http://schemas.microsoft.com/office/powerpoint/2010/main" val="36476539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Başlık ve Dikey Metin">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9F9564D5-ED48-F44D-8EE0-A54246FD5415}"/>
              </a:ext>
            </a:extLst>
          </p:cNvPr>
          <p:cNvSpPr>
            <a:spLocks noGrp="1"/>
          </p:cNvSpPr>
          <p:nvPr>
            <p:ph type="title"/>
          </p:nvPr>
        </p:nvSpPr>
        <p:spPr/>
        <p:txBody>
          <a:bodyPr/>
          <a:lstStyle/>
          <a:p>
            <a:r>
              <a:rPr lang="tr-TR"/>
              <a:t>Asıl başlık stilini düzenlemek için tıklayın</a:t>
            </a:r>
          </a:p>
        </p:txBody>
      </p:sp>
      <p:sp>
        <p:nvSpPr>
          <p:cNvPr id="3" name="Dikey Metin Yer Tutucusu 2">
            <a:extLst>
              <a:ext uri="{FF2B5EF4-FFF2-40B4-BE49-F238E27FC236}">
                <a16:creationId xmlns:a16="http://schemas.microsoft.com/office/drawing/2014/main" id="{26D74B02-F2E3-E84A-9A4A-64F013C9105E}"/>
              </a:ext>
            </a:extLst>
          </p:cNvPr>
          <p:cNvSpPr>
            <a:spLocks noGrp="1"/>
          </p:cNvSpPr>
          <p:nvPr>
            <p:ph type="body" orient="vert" idx="1"/>
          </p:nvPr>
        </p:nvSpPr>
        <p:spPr/>
        <p:txBody>
          <a:bodyPr vert="eaVert"/>
          <a:lstStyle/>
          <a:p>
            <a:r>
              <a:rPr lang="tr-TR"/>
              <a:t>Asıl metin stillerini düzenle
İkinci düzey
Üçüncü düzey
Dördüncü düzey
Beşinci düzey</a:t>
            </a:r>
          </a:p>
        </p:txBody>
      </p:sp>
      <p:sp>
        <p:nvSpPr>
          <p:cNvPr id="4" name="Veri Yer Tutucusu 3">
            <a:extLst>
              <a:ext uri="{FF2B5EF4-FFF2-40B4-BE49-F238E27FC236}">
                <a16:creationId xmlns:a16="http://schemas.microsoft.com/office/drawing/2014/main" id="{745FE059-7CAA-0149-93B7-31FE9927E57F}"/>
              </a:ext>
            </a:extLst>
          </p:cNvPr>
          <p:cNvSpPr>
            <a:spLocks noGrp="1"/>
          </p:cNvSpPr>
          <p:nvPr>
            <p:ph type="dt" sz="half" idx="10"/>
          </p:nvPr>
        </p:nvSpPr>
        <p:spPr/>
        <p:txBody>
          <a:bodyPr/>
          <a:lstStyle/>
          <a:p>
            <a:fld id="{030358F6-DF7F-2346-AF16-32D83413D1FD}" type="datetimeFigureOut">
              <a:rPr lang="tr-TR" smtClean="0"/>
              <a:t>19.06.2022</a:t>
            </a:fld>
            <a:endParaRPr lang="tr-TR"/>
          </a:p>
        </p:txBody>
      </p:sp>
      <p:sp>
        <p:nvSpPr>
          <p:cNvPr id="5" name="Alt Bilgi Yer Tutucusu 4">
            <a:extLst>
              <a:ext uri="{FF2B5EF4-FFF2-40B4-BE49-F238E27FC236}">
                <a16:creationId xmlns:a16="http://schemas.microsoft.com/office/drawing/2014/main" id="{C69BC4D6-20B0-7747-BD50-AF8FDD7C2B90}"/>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E16A132B-85C1-094F-9189-84F8B5D99517}"/>
              </a:ext>
            </a:extLst>
          </p:cNvPr>
          <p:cNvSpPr>
            <a:spLocks noGrp="1"/>
          </p:cNvSpPr>
          <p:nvPr>
            <p:ph type="sldNum" sz="quarter" idx="12"/>
          </p:nvPr>
        </p:nvSpPr>
        <p:spPr/>
        <p:txBody>
          <a:bodyPr/>
          <a:lstStyle/>
          <a:p>
            <a:fld id="{711EB622-B21C-244C-8EBB-55E4427D51C7}" type="slidenum">
              <a:rPr lang="tr-TR" smtClean="0"/>
              <a:t>‹#›</a:t>
            </a:fld>
            <a:endParaRPr lang="tr-TR"/>
          </a:p>
        </p:txBody>
      </p:sp>
    </p:spTree>
    <p:extLst>
      <p:ext uri="{BB962C8B-B14F-4D97-AF65-F5344CB8AC3E}">
        <p14:creationId xmlns:p14="http://schemas.microsoft.com/office/powerpoint/2010/main" val="10028638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Dikey Başlık 1">
            <a:extLst>
              <a:ext uri="{FF2B5EF4-FFF2-40B4-BE49-F238E27FC236}">
                <a16:creationId xmlns:a16="http://schemas.microsoft.com/office/drawing/2014/main" id="{0580AAE4-80E2-4D45-9811-5E16BDE2F457}"/>
              </a:ext>
            </a:extLst>
          </p:cNvPr>
          <p:cNvSpPr>
            <a:spLocks noGrp="1"/>
          </p:cNvSpPr>
          <p:nvPr>
            <p:ph type="title" orient="vert"/>
          </p:nvPr>
        </p:nvSpPr>
        <p:spPr>
          <a:xfrm>
            <a:off x="8724900" y="365125"/>
            <a:ext cx="2628900" cy="5811838"/>
          </a:xfrm>
        </p:spPr>
        <p:txBody>
          <a:bodyPr vert="eaVert"/>
          <a:lstStyle/>
          <a:p>
            <a:r>
              <a:rPr lang="tr-TR"/>
              <a:t>Asıl başlık stilini düzenlemek için tıklayın</a:t>
            </a:r>
          </a:p>
        </p:txBody>
      </p:sp>
      <p:sp>
        <p:nvSpPr>
          <p:cNvPr id="3" name="Dikey Metin Yer Tutucusu 2">
            <a:extLst>
              <a:ext uri="{FF2B5EF4-FFF2-40B4-BE49-F238E27FC236}">
                <a16:creationId xmlns:a16="http://schemas.microsoft.com/office/drawing/2014/main" id="{0733B41A-75E7-B74E-B780-0471E44BA831}"/>
              </a:ext>
            </a:extLst>
          </p:cNvPr>
          <p:cNvSpPr>
            <a:spLocks noGrp="1"/>
          </p:cNvSpPr>
          <p:nvPr>
            <p:ph type="body" orient="vert" idx="1"/>
          </p:nvPr>
        </p:nvSpPr>
        <p:spPr>
          <a:xfrm>
            <a:off x="838200" y="365125"/>
            <a:ext cx="7734300" cy="5811838"/>
          </a:xfrm>
        </p:spPr>
        <p:txBody>
          <a:bodyPr vert="eaVert"/>
          <a:lstStyle/>
          <a:p>
            <a:r>
              <a:rPr lang="tr-TR"/>
              <a:t>Asıl metin stillerini düzenle
İkinci düzey
Üçüncü düzey
Dördüncü düzey
Beşinci düzey</a:t>
            </a:r>
          </a:p>
        </p:txBody>
      </p:sp>
      <p:sp>
        <p:nvSpPr>
          <p:cNvPr id="4" name="Veri Yer Tutucusu 3">
            <a:extLst>
              <a:ext uri="{FF2B5EF4-FFF2-40B4-BE49-F238E27FC236}">
                <a16:creationId xmlns:a16="http://schemas.microsoft.com/office/drawing/2014/main" id="{C1ED6A13-101D-8747-A9DE-B6ADD71A4F3B}"/>
              </a:ext>
            </a:extLst>
          </p:cNvPr>
          <p:cNvSpPr>
            <a:spLocks noGrp="1"/>
          </p:cNvSpPr>
          <p:nvPr>
            <p:ph type="dt" sz="half" idx="10"/>
          </p:nvPr>
        </p:nvSpPr>
        <p:spPr/>
        <p:txBody>
          <a:bodyPr/>
          <a:lstStyle/>
          <a:p>
            <a:fld id="{030358F6-DF7F-2346-AF16-32D83413D1FD}" type="datetimeFigureOut">
              <a:rPr lang="tr-TR" smtClean="0"/>
              <a:t>19.06.2022</a:t>
            </a:fld>
            <a:endParaRPr lang="tr-TR"/>
          </a:p>
        </p:txBody>
      </p:sp>
      <p:sp>
        <p:nvSpPr>
          <p:cNvPr id="5" name="Alt Bilgi Yer Tutucusu 4">
            <a:extLst>
              <a:ext uri="{FF2B5EF4-FFF2-40B4-BE49-F238E27FC236}">
                <a16:creationId xmlns:a16="http://schemas.microsoft.com/office/drawing/2014/main" id="{61D85D4D-8BD3-F34D-8427-451653BD019D}"/>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55B8B85C-D259-D44A-BA44-723C633393B6}"/>
              </a:ext>
            </a:extLst>
          </p:cNvPr>
          <p:cNvSpPr>
            <a:spLocks noGrp="1"/>
          </p:cNvSpPr>
          <p:nvPr>
            <p:ph type="sldNum" sz="quarter" idx="12"/>
          </p:nvPr>
        </p:nvSpPr>
        <p:spPr/>
        <p:txBody>
          <a:bodyPr/>
          <a:lstStyle/>
          <a:p>
            <a:fld id="{711EB622-B21C-244C-8EBB-55E4427D51C7}" type="slidenum">
              <a:rPr lang="tr-TR" smtClean="0"/>
              <a:t>‹#›</a:t>
            </a:fld>
            <a:endParaRPr lang="tr-TR"/>
          </a:p>
        </p:txBody>
      </p:sp>
    </p:spTree>
    <p:extLst>
      <p:ext uri="{BB962C8B-B14F-4D97-AF65-F5344CB8AC3E}">
        <p14:creationId xmlns:p14="http://schemas.microsoft.com/office/powerpoint/2010/main" val="20671196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0153073D-EA45-E844-8CA7-1FE24465C533}"/>
              </a:ext>
            </a:extLst>
          </p:cNvPr>
          <p:cNvSpPr>
            <a:spLocks noGrp="1"/>
          </p:cNvSpPr>
          <p:nvPr>
            <p:ph type="title"/>
          </p:nvPr>
        </p:nvSpPr>
        <p:spPr/>
        <p:txBody>
          <a:bodyPr/>
          <a:lstStyle/>
          <a:p>
            <a:r>
              <a:rPr lang="tr-TR"/>
              <a:t>Asıl başlık stilini düzenlemek için tıklayın</a:t>
            </a:r>
          </a:p>
        </p:txBody>
      </p:sp>
      <p:sp>
        <p:nvSpPr>
          <p:cNvPr id="3" name="İçerik Yer Tutucusu 2">
            <a:extLst>
              <a:ext uri="{FF2B5EF4-FFF2-40B4-BE49-F238E27FC236}">
                <a16:creationId xmlns:a16="http://schemas.microsoft.com/office/drawing/2014/main" id="{5C5C4C20-6C8E-D742-94A9-4A2B5E310E0E}"/>
              </a:ext>
            </a:extLst>
          </p:cNvPr>
          <p:cNvSpPr>
            <a:spLocks noGrp="1"/>
          </p:cNvSpPr>
          <p:nvPr>
            <p:ph idx="1"/>
          </p:nvPr>
        </p:nvSpPr>
        <p:spPr/>
        <p:txBody>
          <a:bodyPr/>
          <a:lstStyle/>
          <a:p>
            <a:r>
              <a:rPr lang="tr-TR"/>
              <a:t>Asıl metin stillerini düzenle
İkinci düzey
Üçüncü düzey
Dördüncü düzey
Beşinci düzey</a:t>
            </a:r>
          </a:p>
        </p:txBody>
      </p:sp>
      <p:sp>
        <p:nvSpPr>
          <p:cNvPr id="4" name="Veri Yer Tutucusu 3">
            <a:extLst>
              <a:ext uri="{FF2B5EF4-FFF2-40B4-BE49-F238E27FC236}">
                <a16:creationId xmlns:a16="http://schemas.microsoft.com/office/drawing/2014/main" id="{6F236B8C-2DC7-4346-AC02-D7713F619441}"/>
              </a:ext>
            </a:extLst>
          </p:cNvPr>
          <p:cNvSpPr>
            <a:spLocks noGrp="1"/>
          </p:cNvSpPr>
          <p:nvPr>
            <p:ph type="dt" sz="half" idx="10"/>
          </p:nvPr>
        </p:nvSpPr>
        <p:spPr/>
        <p:txBody>
          <a:bodyPr/>
          <a:lstStyle/>
          <a:p>
            <a:fld id="{030358F6-DF7F-2346-AF16-32D83413D1FD}" type="datetimeFigureOut">
              <a:rPr lang="tr-TR" smtClean="0"/>
              <a:t>19.06.2022</a:t>
            </a:fld>
            <a:endParaRPr lang="tr-TR"/>
          </a:p>
        </p:txBody>
      </p:sp>
      <p:sp>
        <p:nvSpPr>
          <p:cNvPr id="5" name="Alt Bilgi Yer Tutucusu 4">
            <a:extLst>
              <a:ext uri="{FF2B5EF4-FFF2-40B4-BE49-F238E27FC236}">
                <a16:creationId xmlns:a16="http://schemas.microsoft.com/office/drawing/2014/main" id="{2F749EEB-EBE3-C045-8B52-B46449C8D082}"/>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6E3D07D5-7374-D74A-A335-FB9E6EA2A93F}"/>
              </a:ext>
            </a:extLst>
          </p:cNvPr>
          <p:cNvSpPr>
            <a:spLocks noGrp="1"/>
          </p:cNvSpPr>
          <p:nvPr>
            <p:ph type="sldNum" sz="quarter" idx="12"/>
          </p:nvPr>
        </p:nvSpPr>
        <p:spPr/>
        <p:txBody>
          <a:bodyPr/>
          <a:lstStyle/>
          <a:p>
            <a:fld id="{711EB622-B21C-244C-8EBB-55E4427D51C7}" type="slidenum">
              <a:rPr lang="tr-TR" smtClean="0"/>
              <a:t>‹#›</a:t>
            </a:fld>
            <a:endParaRPr lang="tr-TR"/>
          </a:p>
        </p:txBody>
      </p:sp>
    </p:spTree>
    <p:extLst>
      <p:ext uri="{BB962C8B-B14F-4D97-AF65-F5344CB8AC3E}">
        <p14:creationId xmlns:p14="http://schemas.microsoft.com/office/powerpoint/2010/main" val="35542783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Üst Bilgisi">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0C12861F-E5B6-D74A-B21D-B4C10698CA9F}"/>
              </a:ext>
            </a:extLst>
          </p:cNvPr>
          <p:cNvSpPr>
            <a:spLocks noGrp="1"/>
          </p:cNvSpPr>
          <p:nvPr>
            <p:ph type="title"/>
          </p:nvPr>
        </p:nvSpPr>
        <p:spPr>
          <a:xfrm>
            <a:off x="831850" y="1709738"/>
            <a:ext cx="10515600" cy="2852737"/>
          </a:xfrm>
        </p:spPr>
        <p:txBody>
          <a:bodyPr anchor="b"/>
          <a:lstStyle>
            <a:lvl1pPr>
              <a:defRPr sz="6000"/>
            </a:lvl1pPr>
          </a:lstStyle>
          <a:p>
            <a:r>
              <a:rPr lang="tr-TR"/>
              <a:t>Asıl başlık stilini düzenlemek için tıklayın</a:t>
            </a:r>
          </a:p>
        </p:txBody>
      </p:sp>
      <p:sp>
        <p:nvSpPr>
          <p:cNvPr id="3" name="Metin Yer Tutucusu 2">
            <a:extLst>
              <a:ext uri="{FF2B5EF4-FFF2-40B4-BE49-F238E27FC236}">
                <a16:creationId xmlns:a16="http://schemas.microsoft.com/office/drawing/2014/main" id="{FFBC0046-3115-9C4A-9072-DBD032DEBAC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tr-TR"/>
              <a:t>Asıl metin stillerini düzenle
İkinci düzey
Üçüncü düzey
Dördüncü düzey
Beşinci düzey</a:t>
            </a:r>
          </a:p>
        </p:txBody>
      </p:sp>
      <p:sp>
        <p:nvSpPr>
          <p:cNvPr id="4" name="Veri Yer Tutucusu 3">
            <a:extLst>
              <a:ext uri="{FF2B5EF4-FFF2-40B4-BE49-F238E27FC236}">
                <a16:creationId xmlns:a16="http://schemas.microsoft.com/office/drawing/2014/main" id="{2614A859-917C-3E46-8F51-46E7BA7801E3}"/>
              </a:ext>
            </a:extLst>
          </p:cNvPr>
          <p:cNvSpPr>
            <a:spLocks noGrp="1"/>
          </p:cNvSpPr>
          <p:nvPr>
            <p:ph type="dt" sz="half" idx="10"/>
          </p:nvPr>
        </p:nvSpPr>
        <p:spPr/>
        <p:txBody>
          <a:bodyPr/>
          <a:lstStyle/>
          <a:p>
            <a:fld id="{030358F6-DF7F-2346-AF16-32D83413D1FD}" type="datetimeFigureOut">
              <a:rPr lang="tr-TR" smtClean="0"/>
              <a:t>19.06.2022</a:t>
            </a:fld>
            <a:endParaRPr lang="tr-TR"/>
          </a:p>
        </p:txBody>
      </p:sp>
      <p:sp>
        <p:nvSpPr>
          <p:cNvPr id="5" name="Alt Bilgi Yer Tutucusu 4">
            <a:extLst>
              <a:ext uri="{FF2B5EF4-FFF2-40B4-BE49-F238E27FC236}">
                <a16:creationId xmlns:a16="http://schemas.microsoft.com/office/drawing/2014/main" id="{75272CCF-0B32-0B41-A8C6-E205FEBC8111}"/>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7AFFBE48-17D9-6B45-B47A-23B3C8330744}"/>
              </a:ext>
            </a:extLst>
          </p:cNvPr>
          <p:cNvSpPr>
            <a:spLocks noGrp="1"/>
          </p:cNvSpPr>
          <p:nvPr>
            <p:ph type="sldNum" sz="quarter" idx="12"/>
          </p:nvPr>
        </p:nvSpPr>
        <p:spPr/>
        <p:txBody>
          <a:bodyPr/>
          <a:lstStyle/>
          <a:p>
            <a:fld id="{711EB622-B21C-244C-8EBB-55E4427D51C7}" type="slidenum">
              <a:rPr lang="tr-TR" smtClean="0"/>
              <a:t>‹#›</a:t>
            </a:fld>
            <a:endParaRPr lang="tr-TR"/>
          </a:p>
        </p:txBody>
      </p:sp>
    </p:spTree>
    <p:extLst>
      <p:ext uri="{BB962C8B-B14F-4D97-AF65-F5344CB8AC3E}">
        <p14:creationId xmlns:p14="http://schemas.microsoft.com/office/powerpoint/2010/main" val="801799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FFC4ABE0-5E7B-834F-A117-21EC6154513A}"/>
              </a:ext>
            </a:extLst>
          </p:cNvPr>
          <p:cNvSpPr>
            <a:spLocks noGrp="1"/>
          </p:cNvSpPr>
          <p:nvPr>
            <p:ph type="title"/>
          </p:nvPr>
        </p:nvSpPr>
        <p:spPr/>
        <p:txBody>
          <a:bodyPr/>
          <a:lstStyle/>
          <a:p>
            <a:r>
              <a:rPr lang="tr-TR"/>
              <a:t>Asıl başlık stilini düzenlemek için tıklayın</a:t>
            </a:r>
          </a:p>
        </p:txBody>
      </p:sp>
      <p:sp>
        <p:nvSpPr>
          <p:cNvPr id="3" name="İçerik Yer Tutucusu 2">
            <a:extLst>
              <a:ext uri="{FF2B5EF4-FFF2-40B4-BE49-F238E27FC236}">
                <a16:creationId xmlns:a16="http://schemas.microsoft.com/office/drawing/2014/main" id="{4D0ACD98-CCD6-CB49-8458-7C7A00D8F66E}"/>
              </a:ext>
            </a:extLst>
          </p:cNvPr>
          <p:cNvSpPr>
            <a:spLocks noGrp="1"/>
          </p:cNvSpPr>
          <p:nvPr>
            <p:ph sz="half" idx="1"/>
          </p:nvPr>
        </p:nvSpPr>
        <p:spPr>
          <a:xfrm>
            <a:off x="838200" y="1825625"/>
            <a:ext cx="5181600" cy="4351338"/>
          </a:xfrm>
        </p:spPr>
        <p:txBody>
          <a:bodyPr/>
          <a:lstStyle/>
          <a:p>
            <a:r>
              <a:rPr lang="tr-TR"/>
              <a:t>Asıl metin stillerini düzenle
İkinci düzey
Üçüncü düzey
Dördüncü düzey
Beşinci düzey</a:t>
            </a:r>
          </a:p>
        </p:txBody>
      </p:sp>
      <p:sp>
        <p:nvSpPr>
          <p:cNvPr id="4" name="İçerik Yer Tutucusu 3">
            <a:extLst>
              <a:ext uri="{FF2B5EF4-FFF2-40B4-BE49-F238E27FC236}">
                <a16:creationId xmlns:a16="http://schemas.microsoft.com/office/drawing/2014/main" id="{9CD88308-8553-6A4F-818F-7C17D39516EF}"/>
              </a:ext>
            </a:extLst>
          </p:cNvPr>
          <p:cNvSpPr>
            <a:spLocks noGrp="1"/>
          </p:cNvSpPr>
          <p:nvPr>
            <p:ph sz="half" idx="2"/>
          </p:nvPr>
        </p:nvSpPr>
        <p:spPr>
          <a:xfrm>
            <a:off x="6172200" y="1825625"/>
            <a:ext cx="5181600" cy="4351338"/>
          </a:xfrm>
        </p:spPr>
        <p:txBody>
          <a:bodyPr/>
          <a:lstStyle/>
          <a:p>
            <a:r>
              <a:rPr lang="tr-TR"/>
              <a:t>Asıl metin stillerini düzenle
İkinci düzey
Üçüncü düzey
Dördüncü düzey
Beşinci düzey</a:t>
            </a:r>
          </a:p>
        </p:txBody>
      </p:sp>
      <p:sp>
        <p:nvSpPr>
          <p:cNvPr id="5" name="Veri Yer Tutucusu 4">
            <a:extLst>
              <a:ext uri="{FF2B5EF4-FFF2-40B4-BE49-F238E27FC236}">
                <a16:creationId xmlns:a16="http://schemas.microsoft.com/office/drawing/2014/main" id="{AEBCCB16-44DD-C744-826B-D4023C68C24F}"/>
              </a:ext>
            </a:extLst>
          </p:cNvPr>
          <p:cNvSpPr>
            <a:spLocks noGrp="1"/>
          </p:cNvSpPr>
          <p:nvPr>
            <p:ph type="dt" sz="half" idx="10"/>
          </p:nvPr>
        </p:nvSpPr>
        <p:spPr/>
        <p:txBody>
          <a:bodyPr/>
          <a:lstStyle/>
          <a:p>
            <a:fld id="{030358F6-DF7F-2346-AF16-32D83413D1FD}" type="datetimeFigureOut">
              <a:rPr lang="tr-TR" smtClean="0"/>
              <a:t>19.06.2022</a:t>
            </a:fld>
            <a:endParaRPr lang="tr-TR"/>
          </a:p>
        </p:txBody>
      </p:sp>
      <p:sp>
        <p:nvSpPr>
          <p:cNvPr id="6" name="Alt Bilgi Yer Tutucusu 5">
            <a:extLst>
              <a:ext uri="{FF2B5EF4-FFF2-40B4-BE49-F238E27FC236}">
                <a16:creationId xmlns:a16="http://schemas.microsoft.com/office/drawing/2014/main" id="{4DFF57A8-0B80-B34B-B85A-C5DB04EEE24B}"/>
              </a:ext>
            </a:extLst>
          </p:cNvPr>
          <p:cNvSpPr>
            <a:spLocks noGrp="1"/>
          </p:cNvSpPr>
          <p:nvPr>
            <p:ph type="ftr" sz="quarter" idx="11"/>
          </p:nvPr>
        </p:nvSpPr>
        <p:spPr/>
        <p:txBody>
          <a:bodyPr/>
          <a:lstStyle/>
          <a:p>
            <a:endParaRPr lang="tr-TR"/>
          </a:p>
        </p:txBody>
      </p:sp>
      <p:sp>
        <p:nvSpPr>
          <p:cNvPr id="7" name="Slayt Numarası Yer Tutucusu 6">
            <a:extLst>
              <a:ext uri="{FF2B5EF4-FFF2-40B4-BE49-F238E27FC236}">
                <a16:creationId xmlns:a16="http://schemas.microsoft.com/office/drawing/2014/main" id="{A4B1C411-02CB-0649-8CCD-C60E14537F23}"/>
              </a:ext>
            </a:extLst>
          </p:cNvPr>
          <p:cNvSpPr>
            <a:spLocks noGrp="1"/>
          </p:cNvSpPr>
          <p:nvPr>
            <p:ph type="sldNum" sz="quarter" idx="12"/>
          </p:nvPr>
        </p:nvSpPr>
        <p:spPr/>
        <p:txBody>
          <a:bodyPr/>
          <a:lstStyle/>
          <a:p>
            <a:fld id="{711EB622-B21C-244C-8EBB-55E4427D51C7}" type="slidenum">
              <a:rPr lang="tr-TR" smtClean="0"/>
              <a:t>‹#›</a:t>
            </a:fld>
            <a:endParaRPr lang="tr-TR"/>
          </a:p>
        </p:txBody>
      </p:sp>
    </p:spTree>
    <p:extLst>
      <p:ext uri="{BB962C8B-B14F-4D97-AF65-F5344CB8AC3E}">
        <p14:creationId xmlns:p14="http://schemas.microsoft.com/office/powerpoint/2010/main" val="23268210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61E52CCF-5497-3848-B390-A15DC8F97F6D}"/>
              </a:ext>
            </a:extLst>
          </p:cNvPr>
          <p:cNvSpPr>
            <a:spLocks noGrp="1"/>
          </p:cNvSpPr>
          <p:nvPr>
            <p:ph type="title"/>
          </p:nvPr>
        </p:nvSpPr>
        <p:spPr>
          <a:xfrm>
            <a:off x="839788" y="365125"/>
            <a:ext cx="10515600" cy="1325563"/>
          </a:xfrm>
        </p:spPr>
        <p:txBody>
          <a:bodyPr/>
          <a:lstStyle/>
          <a:p>
            <a:r>
              <a:rPr lang="tr-TR"/>
              <a:t>Asıl başlık stilini düzenlemek için tıklayın</a:t>
            </a:r>
          </a:p>
        </p:txBody>
      </p:sp>
      <p:sp>
        <p:nvSpPr>
          <p:cNvPr id="3" name="Metin Yer Tutucusu 2">
            <a:extLst>
              <a:ext uri="{FF2B5EF4-FFF2-40B4-BE49-F238E27FC236}">
                <a16:creationId xmlns:a16="http://schemas.microsoft.com/office/drawing/2014/main" id="{5F3D357E-AE4C-D14E-BEF2-FEAC3CD9B69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tr-TR"/>
              <a:t>Asıl metin stillerini düzenle
İkinci düzey
Üçüncü düzey
Dördüncü düzey
Beşinci düzey</a:t>
            </a:r>
          </a:p>
        </p:txBody>
      </p:sp>
      <p:sp>
        <p:nvSpPr>
          <p:cNvPr id="4" name="İçerik Yer Tutucusu 3">
            <a:extLst>
              <a:ext uri="{FF2B5EF4-FFF2-40B4-BE49-F238E27FC236}">
                <a16:creationId xmlns:a16="http://schemas.microsoft.com/office/drawing/2014/main" id="{1523D610-31F3-E54D-B092-01398470F34D}"/>
              </a:ext>
            </a:extLst>
          </p:cNvPr>
          <p:cNvSpPr>
            <a:spLocks noGrp="1"/>
          </p:cNvSpPr>
          <p:nvPr>
            <p:ph sz="half" idx="2"/>
          </p:nvPr>
        </p:nvSpPr>
        <p:spPr>
          <a:xfrm>
            <a:off x="839788" y="2505075"/>
            <a:ext cx="5157787" cy="3684588"/>
          </a:xfrm>
        </p:spPr>
        <p:txBody>
          <a:bodyPr/>
          <a:lstStyle/>
          <a:p>
            <a:r>
              <a:rPr lang="tr-TR"/>
              <a:t>Asıl metin stillerini düzenle
İkinci düzey
Üçüncü düzey
Dördüncü düzey
Beşinci düzey</a:t>
            </a:r>
          </a:p>
        </p:txBody>
      </p:sp>
      <p:sp>
        <p:nvSpPr>
          <p:cNvPr id="5" name="Metin Yer Tutucusu 4">
            <a:extLst>
              <a:ext uri="{FF2B5EF4-FFF2-40B4-BE49-F238E27FC236}">
                <a16:creationId xmlns:a16="http://schemas.microsoft.com/office/drawing/2014/main" id="{7F19756F-357D-B246-9E5B-434C45E5EC1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tr-TR"/>
              <a:t>Asıl metin stillerini düzenle
İkinci düzey
Üçüncü düzey
Dördüncü düzey
Beşinci düzey</a:t>
            </a:r>
          </a:p>
        </p:txBody>
      </p:sp>
      <p:sp>
        <p:nvSpPr>
          <p:cNvPr id="6" name="İçerik Yer Tutucusu 5">
            <a:extLst>
              <a:ext uri="{FF2B5EF4-FFF2-40B4-BE49-F238E27FC236}">
                <a16:creationId xmlns:a16="http://schemas.microsoft.com/office/drawing/2014/main" id="{80B2CDEF-B858-034C-95C5-EC3BFD9C5036}"/>
              </a:ext>
            </a:extLst>
          </p:cNvPr>
          <p:cNvSpPr>
            <a:spLocks noGrp="1"/>
          </p:cNvSpPr>
          <p:nvPr>
            <p:ph sz="quarter" idx="4"/>
          </p:nvPr>
        </p:nvSpPr>
        <p:spPr>
          <a:xfrm>
            <a:off x="6172200" y="2505075"/>
            <a:ext cx="5183188" cy="3684588"/>
          </a:xfrm>
        </p:spPr>
        <p:txBody>
          <a:bodyPr/>
          <a:lstStyle/>
          <a:p>
            <a:r>
              <a:rPr lang="tr-TR"/>
              <a:t>Asıl metin stillerini düzenle
İkinci düzey
Üçüncü düzey
Dördüncü düzey
Beşinci düzey</a:t>
            </a:r>
          </a:p>
        </p:txBody>
      </p:sp>
      <p:sp>
        <p:nvSpPr>
          <p:cNvPr id="7" name="Veri Yer Tutucusu 6">
            <a:extLst>
              <a:ext uri="{FF2B5EF4-FFF2-40B4-BE49-F238E27FC236}">
                <a16:creationId xmlns:a16="http://schemas.microsoft.com/office/drawing/2014/main" id="{D83240D0-257D-D844-AC51-7FBEBDCE567D}"/>
              </a:ext>
            </a:extLst>
          </p:cNvPr>
          <p:cNvSpPr>
            <a:spLocks noGrp="1"/>
          </p:cNvSpPr>
          <p:nvPr>
            <p:ph type="dt" sz="half" idx="10"/>
          </p:nvPr>
        </p:nvSpPr>
        <p:spPr/>
        <p:txBody>
          <a:bodyPr/>
          <a:lstStyle/>
          <a:p>
            <a:fld id="{030358F6-DF7F-2346-AF16-32D83413D1FD}" type="datetimeFigureOut">
              <a:rPr lang="tr-TR" smtClean="0"/>
              <a:t>19.06.2022</a:t>
            </a:fld>
            <a:endParaRPr lang="tr-TR"/>
          </a:p>
        </p:txBody>
      </p:sp>
      <p:sp>
        <p:nvSpPr>
          <p:cNvPr id="8" name="Alt Bilgi Yer Tutucusu 7">
            <a:extLst>
              <a:ext uri="{FF2B5EF4-FFF2-40B4-BE49-F238E27FC236}">
                <a16:creationId xmlns:a16="http://schemas.microsoft.com/office/drawing/2014/main" id="{2F7A015E-8CA9-BE40-B59C-6603CB465C0C}"/>
              </a:ext>
            </a:extLst>
          </p:cNvPr>
          <p:cNvSpPr>
            <a:spLocks noGrp="1"/>
          </p:cNvSpPr>
          <p:nvPr>
            <p:ph type="ftr" sz="quarter" idx="11"/>
          </p:nvPr>
        </p:nvSpPr>
        <p:spPr/>
        <p:txBody>
          <a:bodyPr/>
          <a:lstStyle/>
          <a:p>
            <a:endParaRPr lang="tr-TR"/>
          </a:p>
        </p:txBody>
      </p:sp>
      <p:sp>
        <p:nvSpPr>
          <p:cNvPr id="9" name="Slayt Numarası Yer Tutucusu 8">
            <a:extLst>
              <a:ext uri="{FF2B5EF4-FFF2-40B4-BE49-F238E27FC236}">
                <a16:creationId xmlns:a16="http://schemas.microsoft.com/office/drawing/2014/main" id="{18BAB5A1-9228-2741-8BBE-69E2868D6AF3}"/>
              </a:ext>
            </a:extLst>
          </p:cNvPr>
          <p:cNvSpPr>
            <a:spLocks noGrp="1"/>
          </p:cNvSpPr>
          <p:nvPr>
            <p:ph type="sldNum" sz="quarter" idx="12"/>
          </p:nvPr>
        </p:nvSpPr>
        <p:spPr/>
        <p:txBody>
          <a:bodyPr/>
          <a:lstStyle/>
          <a:p>
            <a:fld id="{711EB622-B21C-244C-8EBB-55E4427D51C7}" type="slidenum">
              <a:rPr lang="tr-TR" smtClean="0"/>
              <a:t>‹#›</a:t>
            </a:fld>
            <a:endParaRPr lang="tr-TR"/>
          </a:p>
        </p:txBody>
      </p:sp>
    </p:spTree>
    <p:extLst>
      <p:ext uri="{BB962C8B-B14F-4D97-AF65-F5344CB8AC3E}">
        <p14:creationId xmlns:p14="http://schemas.microsoft.com/office/powerpoint/2010/main" val="14804859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1BB825E4-3607-4447-9F25-A2D170E1F49D}"/>
              </a:ext>
            </a:extLst>
          </p:cNvPr>
          <p:cNvSpPr>
            <a:spLocks noGrp="1"/>
          </p:cNvSpPr>
          <p:nvPr>
            <p:ph type="title"/>
          </p:nvPr>
        </p:nvSpPr>
        <p:spPr/>
        <p:txBody>
          <a:bodyPr/>
          <a:lstStyle/>
          <a:p>
            <a:r>
              <a:rPr lang="tr-TR"/>
              <a:t>Asıl başlık stilini düzenlemek için tıklayın</a:t>
            </a:r>
          </a:p>
        </p:txBody>
      </p:sp>
      <p:sp>
        <p:nvSpPr>
          <p:cNvPr id="3" name="Veri Yer Tutucusu 2">
            <a:extLst>
              <a:ext uri="{FF2B5EF4-FFF2-40B4-BE49-F238E27FC236}">
                <a16:creationId xmlns:a16="http://schemas.microsoft.com/office/drawing/2014/main" id="{B1AE2729-79A7-1D4F-977D-50BC5F089A5F}"/>
              </a:ext>
            </a:extLst>
          </p:cNvPr>
          <p:cNvSpPr>
            <a:spLocks noGrp="1"/>
          </p:cNvSpPr>
          <p:nvPr>
            <p:ph type="dt" sz="half" idx="10"/>
          </p:nvPr>
        </p:nvSpPr>
        <p:spPr/>
        <p:txBody>
          <a:bodyPr/>
          <a:lstStyle/>
          <a:p>
            <a:fld id="{030358F6-DF7F-2346-AF16-32D83413D1FD}" type="datetimeFigureOut">
              <a:rPr lang="tr-TR" smtClean="0"/>
              <a:t>19.06.2022</a:t>
            </a:fld>
            <a:endParaRPr lang="tr-TR"/>
          </a:p>
        </p:txBody>
      </p:sp>
      <p:sp>
        <p:nvSpPr>
          <p:cNvPr id="4" name="Alt Bilgi Yer Tutucusu 3">
            <a:extLst>
              <a:ext uri="{FF2B5EF4-FFF2-40B4-BE49-F238E27FC236}">
                <a16:creationId xmlns:a16="http://schemas.microsoft.com/office/drawing/2014/main" id="{0F324995-868D-0849-B0AA-1DB4E343C4C3}"/>
              </a:ext>
            </a:extLst>
          </p:cNvPr>
          <p:cNvSpPr>
            <a:spLocks noGrp="1"/>
          </p:cNvSpPr>
          <p:nvPr>
            <p:ph type="ftr" sz="quarter" idx="11"/>
          </p:nvPr>
        </p:nvSpPr>
        <p:spPr/>
        <p:txBody>
          <a:bodyPr/>
          <a:lstStyle/>
          <a:p>
            <a:endParaRPr lang="tr-TR"/>
          </a:p>
        </p:txBody>
      </p:sp>
      <p:sp>
        <p:nvSpPr>
          <p:cNvPr id="5" name="Slayt Numarası Yer Tutucusu 4">
            <a:extLst>
              <a:ext uri="{FF2B5EF4-FFF2-40B4-BE49-F238E27FC236}">
                <a16:creationId xmlns:a16="http://schemas.microsoft.com/office/drawing/2014/main" id="{2D08F884-A1C4-B04C-9B34-FBE18787CFAB}"/>
              </a:ext>
            </a:extLst>
          </p:cNvPr>
          <p:cNvSpPr>
            <a:spLocks noGrp="1"/>
          </p:cNvSpPr>
          <p:nvPr>
            <p:ph type="sldNum" sz="quarter" idx="12"/>
          </p:nvPr>
        </p:nvSpPr>
        <p:spPr/>
        <p:txBody>
          <a:bodyPr/>
          <a:lstStyle/>
          <a:p>
            <a:fld id="{711EB622-B21C-244C-8EBB-55E4427D51C7}" type="slidenum">
              <a:rPr lang="tr-TR" smtClean="0"/>
              <a:t>‹#›</a:t>
            </a:fld>
            <a:endParaRPr lang="tr-TR"/>
          </a:p>
        </p:txBody>
      </p:sp>
    </p:spTree>
    <p:extLst>
      <p:ext uri="{BB962C8B-B14F-4D97-AF65-F5344CB8AC3E}">
        <p14:creationId xmlns:p14="http://schemas.microsoft.com/office/powerpoint/2010/main" val="42842784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Veri Yer Tutucusu 1">
            <a:extLst>
              <a:ext uri="{FF2B5EF4-FFF2-40B4-BE49-F238E27FC236}">
                <a16:creationId xmlns:a16="http://schemas.microsoft.com/office/drawing/2014/main" id="{DE2F1A0B-F52F-9645-B559-B8283B8E26D2}"/>
              </a:ext>
            </a:extLst>
          </p:cNvPr>
          <p:cNvSpPr>
            <a:spLocks noGrp="1"/>
          </p:cNvSpPr>
          <p:nvPr>
            <p:ph type="dt" sz="half" idx="10"/>
          </p:nvPr>
        </p:nvSpPr>
        <p:spPr/>
        <p:txBody>
          <a:bodyPr/>
          <a:lstStyle/>
          <a:p>
            <a:fld id="{030358F6-DF7F-2346-AF16-32D83413D1FD}" type="datetimeFigureOut">
              <a:rPr lang="tr-TR" smtClean="0"/>
              <a:t>19.06.2022</a:t>
            </a:fld>
            <a:endParaRPr lang="tr-TR"/>
          </a:p>
        </p:txBody>
      </p:sp>
      <p:sp>
        <p:nvSpPr>
          <p:cNvPr id="3" name="Alt Bilgi Yer Tutucusu 2">
            <a:extLst>
              <a:ext uri="{FF2B5EF4-FFF2-40B4-BE49-F238E27FC236}">
                <a16:creationId xmlns:a16="http://schemas.microsoft.com/office/drawing/2014/main" id="{B903E908-DBFF-E64C-A906-4F486534437D}"/>
              </a:ext>
            </a:extLst>
          </p:cNvPr>
          <p:cNvSpPr>
            <a:spLocks noGrp="1"/>
          </p:cNvSpPr>
          <p:nvPr>
            <p:ph type="ftr" sz="quarter" idx="11"/>
          </p:nvPr>
        </p:nvSpPr>
        <p:spPr/>
        <p:txBody>
          <a:bodyPr/>
          <a:lstStyle/>
          <a:p>
            <a:endParaRPr lang="tr-TR"/>
          </a:p>
        </p:txBody>
      </p:sp>
      <p:sp>
        <p:nvSpPr>
          <p:cNvPr id="4" name="Slayt Numarası Yer Tutucusu 3">
            <a:extLst>
              <a:ext uri="{FF2B5EF4-FFF2-40B4-BE49-F238E27FC236}">
                <a16:creationId xmlns:a16="http://schemas.microsoft.com/office/drawing/2014/main" id="{62140A32-DD55-104C-B1FF-D6037454ADAF}"/>
              </a:ext>
            </a:extLst>
          </p:cNvPr>
          <p:cNvSpPr>
            <a:spLocks noGrp="1"/>
          </p:cNvSpPr>
          <p:nvPr>
            <p:ph type="sldNum" sz="quarter" idx="12"/>
          </p:nvPr>
        </p:nvSpPr>
        <p:spPr/>
        <p:txBody>
          <a:bodyPr/>
          <a:lstStyle/>
          <a:p>
            <a:fld id="{711EB622-B21C-244C-8EBB-55E4427D51C7}" type="slidenum">
              <a:rPr lang="tr-TR" smtClean="0"/>
              <a:t>‹#›</a:t>
            </a:fld>
            <a:endParaRPr lang="tr-TR"/>
          </a:p>
        </p:txBody>
      </p:sp>
    </p:spTree>
    <p:extLst>
      <p:ext uri="{BB962C8B-B14F-4D97-AF65-F5344CB8AC3E}">
        <p14:creationId xmlns:p14="http://schemas.microsoft.com/office/powerpoint/2010/main" val="30588423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55FD8BF8-063C-2844-9AA2-DDBE79382A9D}"/>
              </a:ext>
            </a:extLst>
          </p:cNvPr>
          <p:cNvSpPr>
            <a:spLocks noGrp="1"/>
          </p:cNvSpPr>
          <p:nvPr>
            <p:ph type="title"/>
          </p:nvPr>
        </p:nvSpPr>
        <p:spPr>
          <a:xfrm>
            <a:off x="839788" y="457200"/>
            <a:ext cx="3932237" cy="1600200"/>
          </a:xfrm>
        </p:spPr>
        <p:txBody>
          <a:bodyPr anchor="b"/>
          <a:lstStyle>
            <a:lvl1pPr>
              <a:defRPr sz="3200"/>
            </a:lvl1pPr>
          </a:lstStyle>
          <a:p>
            <a:r>
              <a:rPr lang="tr-TR"/>
              <a:t>Asıl başlık stilini düzenlemek için tıklayın</a:t>
            </a:r>
          </a:p>
        </p:txBody>
      </p:sp>
      <p:sp>
        <p:nvSpPr>
          <p:cNvPr id="3" name="İçerik Yer Tutucusu 2">
            <a:extLst>
              <a:ext uri="{FF2B5EF4-FFF2-40B4-BE49-F238E27FC236}">
                <a16:creationId xmlns:a16="http://schemas.microsoft.com/office/drawing/2014/main" id="{82A11773-C3CF-934B-A31B-C240FB30058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r>
              <a:rPr lang="tr-TR"/>
              <a:t>Asıl metin stillerini düzenle
İkinci düzey
Üçüncü düzey
Dördüncü düzey
Beşinci düzey</a:t>
            </a:r>
          </a:p>
        </p:txBody>
      </p:sp>
      <p:sp>
        <p:nvSpPr>
          <p:cNvPr id="4" name="Metin Yer Tutucusu 3">
            <a:extLst>
              <a:ext uri="{FF2B5EF4-FFF2-40B4-BE49-F238E27FC236}">
                <a16:creationId xmlns:a16="http://schemas.microsoft.com/office/drawing/2014/main" id="{A2ECAF38-B6EE-E34D-8D46-7F01F75BB10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tr-TR"/>
              <a:t>Asıl metin stillerini düzenle
İkinci düzey
Üçüncü düzey
Dördüncü düzey
Beşinci düzey</a:t>
            </a:r>
          </a:p>
        </p:txBody>
      </p:sp>
      <p:sp>
        <p:nvSpPr>
          <p:cNvPr id="5" name="Veri Yer Tutucusu 4">
            <a:extLst>
              <a:ext uri="{FF2B5EF4-FFF2-40B4-BE49-F238E27FC236}">
                <a16:creationId xmlns:a16="http://schemas.microsoft.com/office/drawing/2014/main" id="{51977596-1539-3341-9E4E-8928EF935E94}"/>
              </a:ext>
            </a:extLst>
          </p:cNvPr>
          <p:cNvSpPr>
            <a:spLocks noGrp="1"/>
          </p:cNvSpPr>
          <p:nvPr>
            <p:ph type="dt" sz="half" idx="10"/>
          </p:nvPr>
        </p:nvSpPr>
        <p:spPr/>
        <p:txBody>
          <a:bodyPr/>
          <a:lstStyle/>
          <a:p>
            <a:fld id="{030358F6-DF7F-2346-AF16-32D83413D1FD}" type="datetimeFigureOut">
              <a:rPr lang="tr-TR" smtClean="0"/>
              <a:t>19.06.2022</a:t>
            </a:fld>
            <a:endParaRPr lang="tr-TR"/>
          </a:p>
        </p:txBody>
      </p:sp>
      <p:sp>
        <p:nvSpPr>
          <p:cNvPr id="6" name="Alt Bilgi Yer Tutucusu 5">
            <a:extLst>
              <a:ext uri="{FF2B5EF4-FFF2-40B4-BE49-F238E27FC236}">
                <a16:creationId xmlns:a16="http://schemas.microsoft.com/office/drawing/2014/main" id="{537E0F70-F249-7640-B9D2-BB52ECB7A302}"/>
              </a:ext>
            </a:extLst>
          </p:cNvPr>
          <p:cNvSpPr>
            <a:spLocks noGrp="1"/>
          </p:cNvSpPr>
          <p:nvPr>
            <p:ph type="ftr" sz="quarter" idx="11"/>
          </p:nvPr>
        </p:nvSpPr>
        <p:spPr/>
        <p:txBody>
          <a:bodyPr/>
          <a:lstStyle/>
          <a:p>
            <a:endParaRPr lang="tr-TR"/>
          </a:p>
        </p:txBody>
      </p:sp>
      <p:sp>
        <p:nvSpPr>
          <p:cNvPr id="7" name="Slayt Numarası Yer Tutucusu 6">
            <a:extLst>
              <a:ext uri="{FF2B5EF4-FFF2-40B4-BE49-F238E27FC236}">
                <a16:creationId xmlns:a16="http://schemas.microsoft.com/office/drawing/2014/main" id="{BEC40570-05FD-AF40-9E0C-DE0186224383}"/>
              </a:ext>
            </a:extLst>
          </p:cNvPr>
          <p:cNvSpPr>
            <a:spLocks noGrp="1"/>
          </p:cNvSpPr>
          <p:nvPr>
            <p:ph type="sldNum" sz="quarter" idx="12"/>
          </p:nvPr>
        </p:nvSpPr>
        <p:spPr/>
        <p:txBody>
          <a:bodyPr/>
          <a:lstStyle/>
          <a:p>
            <a:fld id="{711EB622-B21C-244C-8EBB-55E4427D51C7}" type="slidenum">
              <a:rPr lang="tr-TR" smtClean="0"/>
              <a:t>‹#›</a:t>
            </a:fld>
            <a:endParaRPr lang="tr-TR"/>
          </a:p>
        </p:txBody>
      </p:sp>
    </p:spTree>
    <p:extLst>
      <p:ext uri="{BB962C8B-B14F-4D97-AF65-F5344CB8AC3E}">
        <p14:creationId xmlns:p14="http://schemas.microsoft.com/office/powerpoint/2010/main" val="37196766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605470A8-3894-5C46-B4D8-7A302C3C27E8}"/>
              </a:ext>
            </a:extLst>
          </p:cNvPr>
          <p:cNvSpPr>
            <a:spLocks noGrp="1"/>
          </p:cNvSpPr>
          <p:nvPr>
            <p:ph type="title"/>
          </p:nvPr>
        </p:nvSpPr>
        <p:spPr>
          <a:xfrm>
            <a:off x="839788" y="457200"/>
            <a:ext cx="3932237" cy="1600200"/>
          </a:xfrm>
        </p:spPr>
        <p:txBody>
          <a:bodyPr anchor="b"/>
          <a:lstStyle>
            <a:lvl1pPr>
              <a:defRPr sz="3200"/>
            </a:lvl1pPr>
          </a:lstStyle>
          <a:p>
            <a:r>
              <a:rPr lang="tr-TR"/>
              <a:t>Asıl başlık stilini düzenlemek için tıklayın</a:t>
            </a:r>
          </a:p>
        </p:txBody>
      </p:sp>
      <p:sp>
        <p:nvSpPr>
          <p:cNvPr id="3" name="Resim Yer Tutucusu 2">
            <a:extLst>
              <a:ext uri="{FF2B5EF4-FFF2-40B4-BE49-F238E27FC236}">
                <a16:creationId xmlns:a16="http://schemas.microsoft.com/office/drawing/2014/main" id="{62B16B0B-E8FB-CE4B-8EA8-FD018CB174D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tr-TR"/>
          </a:p>
        </p:txBody>
      </p:sp>
      <p:sp>
        <p:nvSpPr>
          <p:cNvPr id="4" name="Metin Yer Tutucusu 3">
            <a:extLst>
              <a:ext uri="{FF2B5EF4-FFF2-40B4-BE49-F238E27FC236}">
                <a16:creationId xmlns:a16="http://schemas.microsoft.com/office/drawing/2014/main" id="{6117EA4F-9FFA-E247-929F-0FA88CCC002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tr-TR"/>
              <a:t>Asıl metin stillerini düzenle
İkinci düzey
Üçüncü düzey
Dördüncü düzey
Beşinci düzey</a:t>
            </a:r>
          </a:p>
        </p:txBody>
      </p:sp>
      <p:sp>
        <p:nvSpPr>
          <p:cNvPr id="5" name="Veri Yer Tutucusu 4">
            <a:extLst>
              <a:ext uri="{FF2B5EF4-FFF2-40B4-BE49-F238E27FC236}">
                <a16:creationId xmlns:a16="http://schemas.microsoft.com/office/drawing/2014/main" id="{06502F7F-E948-F24E-ABD2-9DBB138ACB8D}"/>
              </a:ext>
            </a:extLst>
          </p:cNvPr>
          <p:cNvSpPr>
            <a:spLocks noGrp="1"/>
          </p:cNvSpPr>
          <p:nvPr>
            <p:ph type="dt" sz="half" idx="10"/>
          </p:nvPr>
        </p:nvSpPr>
        <p:spPr/>
        <p:txBody>
          <a:bodyPr/>
          <a:lstStyle/>
          <a:p>
            <a:fld id="{030358F6-DF7F-2346-AF16-32D83413D1FD}" type="datetimeFigureOut">
              <a:rPr lang="tr-TR" smtClean="0"/>
              <a:t>19.06.2022</a:t>
            </a:fld>
            <a:endParaRPr lang="tr-TR"/>
          </a:p>
        </p:txBody>
      </p:sp>
      <p:sp>
        <p:nvSpPr>
          <p:cNvPr id="6" name="Alt Bilgi Yer Tutucusu 5">
            <a:extLst>
              <a:ext uri="{FF2B5EF4-FFF2-40B4-BE49-F238E27FC236}">
                <a16:creationId xmlns:a16="http://schemas.microsoft.com/office/drawing/2014/main" id="{727D5AD8-2327-CE4D-B001-54AE826E7647}"/>
              </a:ext>
            </a:extLst>
          </p:cNvPr>
          <p:cNvSpPr>
            <a:spLocks noGrp="1"/>
          </p:cNvSpPr>
          <p:nvPr>
            <p:ph type="ftr" sz="quarter" idx="11"/>
          </p:nvPr>
        </p:nvSpPr>
        <p:spPr/>
        <p:txBody>
          <a:bodyPr/>
          <a:lstStyle/>
          <a:p>
            <a:endParaRPr lang="tr-TR"/>
          </a:p>
        </p:txBody>
      </p:sp>
      <p:sp>
        <p:nvSpPr>
          <p:cNvPr id="7" name="Slayt Numarası Yer Tutucusu 6">
            <a:extLst>
              <a:ext uri="{FF2B5EF4-FFF2-40B4-BE49-F238E27FC236}">
                <a16:creationId xmlns:a16="http://schemas.microsoft.com/office/drawing/2014/main" id="{AE5B43F6-AFF9-F041-8CCB-6410061FE02F}"/>
              </a:ext>
            </a:extLst>
          </p:cNvPr>
          <p:cNvSpPr>
            <a:spLocks noGrp="1"/>
          </p:cNvSpPr>
          <p:nvPr>
            <p:ph type="sldNum" sz="quarter" idx="12"/>
          </p:nvPr>
        </p:nvSpPr>
        <p:spPr/>
        <p:txBody>
          <a:bodyPr/>
          <a:lstStyle/>
          <a:p>
            <a:fld id="{711EB622-B21C-244C-8EBB-55E4427D51C7}" type="slidenum">
              <a:rPr lang="tr-TR" smtClean="0"/>
              <a:t>‹#›</a:t>
            </a:fld>
            <a:endParaRPr lang="tr-TR"/>
          </a:p>
        </p:txBody>
      </p:sp>
    </p:spTree>
    <p:extLst>
      <p:ext uri="{BB962C8B-B14F-4D97-AF65-F5344CB8AC3E}">
        <p14:creationId xmlns:p14="http://schemas.microsoft.com/office/powerpoint/2010/main" val="5839031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Başlık Yer Tutucusu 1">
            <a:extLst>
              <a:ext uri="{FF2B5EF4-FFF2-40B4-BE49-F238E27FC236}">
                <a16:creationId xmlns:a16="http://schemas.microsoft.com/office/drawing/2014/main" id="{2FB68439-F63B-4848-8EF6-9A2174FEC30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tr-TR"/>
              <a:t>Asıl başlık stilini düzenlemek için tıklayın</a:t>
            </a:r>
          </a:p>
        </p:txBody>
      </p:sp>
      <p:sp>
        <p:nvSpPr>
          <p:cNvPr id="3" name="Metin Yer Tutucusu 2">
            <a:extLst>
              <a:ext uri="{FF2B5EF4-FFF2-40B4-BE49-F238E27FC236}">
                <a16:creationId xmlns:a16="http://schemas.microsoft.com/office/drawing/2014/main" id="{BCE85429-904D-324C-A725-F22B5858B29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r>
              <a:rPr lang="tr-TR"/>
              <a:t>Asıl metin stillerini düzenle
İkinci düzey
Üçüncü düzey
Dördüncü düzey
Beşinci düzey</a:t>
            </a:r>
          </a:p>
        </p:txBody>
      </p:sp>
      <p:sp>
        <p:nvSpPr>
          <p:cNvPr id="4" name="Veri Yer Tutucusu 3">
            <a:extLst>
              <a:ext uri="{FF2B5EF4-FFF2-40B4-BE49-F238E27FC236}">
                <a16:creationId xmlns:a16="http://schemas.microsoft.com/office/drawing/2014/main" id="{7E9E7243-BE71-AD47-8F4D-03EC72D93BC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30358F6-DF7F-2346-AF16-32D83413D1FD}" type="datetimeFigureOut">
              <a:rPr lang="tr-TR" smtClean="0"/>
              <a:t>19.06.2022</a:t>
            </a:fld>
            <a:endParaRPr lang="tr-TR"/>
          </a:p>
        </p:txBody>
      </p:sp>
      <p:sp>
        <p:nvSpPr>
          <p:cNvPr id="5" name="Alt Bilgi Yer Tutucusu 4">
            <a:extLst>
              <a:ext uri="{FF2B5EF4-FFF2-40B4-BE49-F238E27FC236}">
                <a16:creationId xmlns:a16="http://schemas.microsoft.com/office/drawing/2014/main" id="{8F2A28BB-6808-B449-B538-E8B4375A177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tr-TR"/>
          </a:p>
        </p:txBody>
      </p:sp>
      <p:sp>
        <p:nvSpPr>
          <p:cNvPr id="6" name="Slayt Numarası Yer Tutucusu 5">
            <a:extLst>
              <a:ext uri="{FF2B5EF4-FFF2-40B4-BE49-F238E27FC236}">
                <a16:creationId xmlns:a16="http://schemas.microsoft.com/office/drawing/2014/main" id="{D657A172-07F4-A64D-9AF2-F9E50D85722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11EB622-B21C-244C-8EBB-55E4427D51C7}" type="slidenum">
              <a:rPr lang="tr-TR" smtClean="0"/>
              <a:t>‹#›</a:t>
            </a:fld>
            <a:endParaRPr lang="tr-TR"/>
          </a:p>
        </p:txBody>
      </p:sp>
    </p:spTree>
    <p:extLst>
      <p:ext uri="{BB962C8B-B14F-4D97-AF65-F5344CB8AC3E}">
        <p14:creationId xmlns:p14="http://schemas.microsoft.com/office/powerpoint/2010/main" val="85167528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2.jpg"/><Relationship Id="rId1" Type="http://schemas.openxmlformats.org/officeDocument/2006/relationships/slideLayout" Target="../slideLayouts/slideLayout1.xml"/><Relationship Id="rId5" Type="http://schemas.openxmlformats.org/officeDocument/2006/relationships/image" Target="../media/image15.JPEG"/><Relationship Id="rId4" Type="http://schemas.openxmlformats.org/officeDocument/2006/relationships/image" Target="../media/image14.emf"/></Relationships>
</file>

<file path=ppt/slides/_rels/slide12.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18.emf"/></Relationships>
</file>

<file path=ppt/slides/_rels/slide1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2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2.jpg"/><Relationship Id="rId1" Type="http://schemas.openxmlformats.org/officeDocument/2006/relationships/slideLayout" Target="../slideLayouts/slideLayout1.xml"/><Relationship Id="rId5" Type="http://schemas.openxmlformats.org/officeDocument/2006/relationships/image" Target="../media/image45.png"/><Relationship Id="rId4" Type="http://schemas.openxmlformats.org/officeDocument/2006/relationships/image" Target="../media/image44.png"/></Relationships>
</file>

<file path=ppt/slides/_rels/slide3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47.png"/></Relationships>
</file>

<file path=ppt/slides/_rels/slide3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48.png"/></Relationships>
</file>

<file path=ppt/slides/_rels/slide3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2.jpg"/><Relationship Id="rId1" Type="http://schemas.openxmlformats.org/officeDocument/2006/relationships/slideLayout" Target="../slideLayouts/slideLayout1.xml"/><Relationship Id="rId5" Type="http://schemas.openxmlformats.org/officeDocument/2006/relationships/image" Target="../media/image52.png"/><Relationship Id="rId4" Type="http://schemas.openxmlformats.org/officeDocument/2006/relationships/image" Target="../media/image51.png"/></Relationships>
</file>

<file path=ppt/slides/_rels/slide3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3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2.jpg"/><Relationship Id="rId1" Type="http://schemas.openxmlformats.org/officeDocument/2006/relationships/slideLayout" Target="../slideLayouts/slideLayout1.xml"/><Relationship Id="rId5" Type="http://schemas.openxmlformats.org/officeDocument/2006/relationships/image" Target="../media/image6.emf"/><Relationship Id="rId4" Type="http://schemas.openxmlformats.org/officeDocument/2006/relationships/image" Target="../media/image5.emf"/></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jpg"/><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2.jp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E4860CD6-88DC-8A44-AD57-1F6AD35F2FAB}"/>
              </a:ext>
            </a:extLst>
          </p:cNvPr>
          <p:cNvSpPr txBox="1">
            <a:spLocks/>
          </p:cNvSpPr>
          <p:nvPr/>
        </p:nvSpPr>
        <p:spPr>
          <a:xfrm>
            <a:off x="761999" y="4594791"/>
            <a:ext cx="10563369" cy="992981"/>
          </a:xfrm>
          <a:prstGeom prst="rect">
            <a:avLst/>
          </a:prstGeom>
        </p:spPr>
        <p:txBody>
          <a:bodyPr vert="horz" lIns="91440" tIns="45720" rIns="91440" bIns="45720" rtlCol="0" anchor="b">
            <a:noAutofit/>
          </a:bodyPr>
          <a:lstStyle>
            <a:lvl1pPr algn="ctr" defTabSz="1219352" rtl="0" eaLnBrk="1" latinLnBrk="0" hangingPunct="1">
              <a:lnSpc>
                <a:spcPct val="90000"/>
              </a:lnSpc>
              <a:spcBef>
                <a:spcPct val="0"/>
              </a:spcBef>
              <a:buNone/>
              <a:defRPr sz="8001" kern="1200">
                <a:solidFill>
                  <a:schemeClr val="tx1"/>
                </a:solidFill>
                <a:latin typeface="+mj-lt"/>
                <a:ea typeface="+mj-ea"/>
                <a:cs typeface="+mj-cs"/>
              </a:defRPr>
            </a:lvl1pPr>
          </a:lstStyle>
          <a:p>
            <a:pPr>
              <a:lnSpc>
                <a:spcPct val="100000"/>
              </a:lnSpc>
            </a:pPr>
            <a:r>
              <a:rPr lang="tr-TR" sz="4000" b="1" smtClean="0">
                <a:solidFill>
                  <a:prstClr val="white"/>
                </a:solidFill>
                <a:latin typeface="Calibri" charset="0"/>
                <a:ea typeface="Calibri" charset="0"/>
                <a:cs typeface="Calibri" charset="0"/>
              </a:rPr>
              <a:t>Palletizing Application of Industrial Robot Arms</a:t>
            </a:r>
            <a:endParaRPr lang="tr-TR" sz="4000" b="1" dirty="0">
              <a:solidFill>
                <a:prstClr val="white"/>
              </a:solidFill>
              <a:latin typeface="Calibri" charset="0"/>
              <a:ea typeface="Calibri" charset="0"/>
              <a:cs typeface="Calibri" charset="0"/>
            </a:endParaRPr>
          </a:p>
        </p:txBody>
      </p:sp>
      <p:sp>
        <p:nvSpPr>
          <p:cNvPr id="5" name="Başlık 3">
            <a:extLst>
              <a:ext uri="{FF2B5EF4-FFF2-40B4-BE49-F238E27FC236}">
                <a16:creationId xmlns:a16="http://schemas.microsoft.com/office/drawing/2014/main" id="{8CBB9206-D91C-AA41-A792-94E8602E624F}"/>
              </a:ext>
            </a:extLst>
          </p:cNvPr>
          <p:cNvSpPr txBox="1">
            <a:spLocks/>
          </p:cNvSpPr>
          <p:nvPr/>
        </p:nvSpPr>
        <p:spPr>
          <a:xfrm>
            <a:off x="886690" y="5999018"/>
            <a:ext cx="10563369" cy="645203"/>
          </a:xfrm>
          <a:prstGeom prst="rect">
            <a:avLst/>
          </a:prstGeom>
        </p:spPr>
        <p:txBody>
          <a:bodyPr vert="horz" lIns="91440" tIns="45720" rIns="91440" bIns="45720" rtlCol="0" anchor="b">
            <a:noAutofit/>
          </a:bodyPr>
          <a:lstStyle>
            <a:lvl1pPr algn="ctr" defTabSz="1219352" rtl="0" eaLnBrk="1" latinLnBrk="0" hangingPunct="1">
              <a:lnSpc>
                <a:spcPct val="90000"/>
              </a:lnSpc>
              <a:spcBef>
                <a:spcPct val="0"/>
              </a:spcBef>
              <a:buNone/>
              <a:defRPr sz="8001" kern="1200">
                <a:solidFill>
                  <a:schemeClr val="tx1"/>
                </a:solidFill>
                <a:latin typeface="+mj-lt"/>
                <a:ea typeface="+mj-ea"/>
                <a:cs typeface="+mj-cs"/>
              </a:defRPr>
            </a:lvl1pPr>
          </a:lstStyle>
          <a:p>
            <a:pPr>
              <a:lnSpc>
                <a:spcPct val="100000"/>
              </a:lnSpc>
            </a:pPr>
            <a:r>
              <a:rPr lang="tr-TR" sz="3200" b="1" smtClean="0">
                <a:solidFill>
                  <a:prstClr val="white"/>
                </a:solidFill>
                <a:latin typeface="Calibri" charset="0"/>
                <a:ea typeface="Calibri" charset="0"/>
                <a:cs typeface="Calibri" charset="0"/>
              </a:rPr>
              <a:t>22.06.2022</a:t>
            </a:r>
            <a:endParaRPr lang="tr-TR" sz="3200" b="1" dirty="0">
              <a:solidFill>
                <a:prstClr val="white"/>
              </a:solidFill>
              <a:latin typeface="Calibri" charset="0"/>
              <a:ea typeface="Calibri" charset="0"/>
              <a:cs typeface="Calibri" charset="0"/>
            </a:endParaRPr>
          </a:p>
        </p:txBody>
      </p:sp>
    </p:spTree>
    <p:extLst>
      <p:ext uri="{BB962C8B-B14F-4D97-AF65-F5344CB8AC3E}">
        <p14:creationId xmlns:p14="http://schemas.microsoft.com/office/powerpoint/2010/main" val="392146790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6F84B07D-A9AA-9E49-8305-641C55175AFD}"/>
              </a:ext>
            </a:extLst>
          </p:cNvPr>
          <p:cNvSpPr txBox="1">
            <a:spLocks/>
          </p:cNvSpPr>
          <p:nvPr/>
        </p:nvSpPr>
        <p:spPr>
          <a:xfrm>
            <a:off x="430458" y="160712"/>
            <a:ext cx="10833287" cy="76973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tr-TR" sz="4800" b="1">
                <a:solidFill>
                  <a:schemeClr val="bg1"/>
                </a:solidFill>
                <a:latin typeface="Calibri" charset="0"/>
                <a:ea typeface="Calibri" charset="0"/>
                <a:cs typeface="Calibri" charset="0"/>
              </a:rPr>
              <a:t>General Requirements | </a:t>
            </a:r>
            <a:r>
              <a:rPr lang="tr-TR" sz="4800" b="1" smtClean="0">
                <a:solidFill>
                  <a:schemeClr val="bg1"/>
                </a:solidFill>
                <a:latin typeface="Calibri" charset="0"/>
                <a:ea typeface="Calibri" charset="0"/>
                <a:cs typeface="Calibri" charset="0"/>
              </a:rPr>
              <a:t>Electrification</a:t>
            </a:r>
            <a:endParaRPr lang="en-US" sz="4800" dirty="0">
              <a:solidFill>
                <a:schemeClr val="bg1"/>
              </a:solidFill>
              <a:latin typeface="Calibri" charset="0"/>
              <a:ea typeface="Calibri" charset="0"/>
              <a:cs typeface="Calibri" charset="0"/>
            </a:endParaRPr>
          </a:p>
        </p:txBody>
      </p:sp>
      <p:sp>
        <p:nvSpPr>
          <p:cNvPr id="6" name="Metin kutusu 5">
            <a:extLst>
              <a:ext uri="{FF2B5EF4-FFF2-40B4-BE49-F238E27FC236}">
                <a16:creationId xmlns:a16="http://schemas.microsoft.com/office/drawing/2014/main" id="{048E6418-82E6-E746-96F5-B01738F88FBB}"/>
              </a:ext>
            </a:extLst>
          </p:cNvPr>
          <p:cNvSpPr txBox="1"/>
          <p:nvPr/>
        </p:nvSpPr>
        <p:spPr>
          <a:xfrm>
            <a:off x="430458" y="1745160"/>
            <a:ext cx="5288698" cy="2169825"/>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tr-TR"/>
              <a:t>R</a:t>
            </a:r>
            <a:r>
              <a:rPr lang="en-US" smtClean="0"/>
              <a:t>elay for </a:t>
            </a:r>
            <a:r>
              <a:rPr lang="en-US"/>
              <a:t>the outputs</a:t>
            </a:r>
            <a:r>
              <a:rPr lang="en-US" smtClean="0"/>
              <a:t>.</a:t>
            </a:r>
            <a:endParaRPr lang="tr-TR" smtClean="0"/>
          </a:p>
          <a:p>
            <a:pPr marL="285750" indent="-285750">
              <a:lnSpc>
                <a:spcPct val="150000"/>
              </a:lnSpc>
              <a:buFont typeface="Arial" panose="020B0604020202020204" pitchFamily="34" charset="0"/>
              <a:buChar char="•"/>
            </a:pPr>
            <a:r>
              <a:rPr lang="tr-TR" smtClean="0"/>
              <a:t>Fuses for safety.</a:t>
            </a:r>
          </a:p>
          <a:p>
            <a:pPr marL="285750" indent="-285750">
              <a:lnSpc>
                <a:spcPct val="150000"/>
              </a:lnSpc>
              <a:buFont typeface="Arial" panose="020B0604020202020204" pitchFamily="34" charset="0"/>
              <a:buChar char="•"/>
            </a:pPr>
            <a:r>
              <a:rPr lang="en-US" smtClean="0"/>
              <a:t> </a:t>
            </a:r>
            <a:r>
              <a:rPr lang="tr-TR" smtClean="0"/>
              <a:t>Terminals for the signals coming from the field.</a:t>
            </a:r>
          </a:p>
          <a:p>
            <a:pPr marL="285750" indent="-285750">
              <a:lnSpc>
                <a:spcPct val="150000"/>
              </a:lnSpc>
              <a:buFont typeface="Arial" panose="020B0604020202020204" pitchFamily="34" charset="0"/>
              <a:buChar char="•"/>
            </a:pPr>
            <a:r>
              <a:rPr lang="tr-TR" smtClean="0"/>
              <a:t>24V DC and 12VDC power supplies for the devices.</a:t>
            </a:r>
          </a:p>
          <a:p>
            <a:pPr marL="285750" indent="-285750">
              <a:lnSpc>
                <a:spcPct val="150000"/>
              </a:lnSpc>
              <a:buFont typeface="Arial" panose="020B0604020202020204" pitchFamily="34" charset="0"/>
              <a:buChar char="•"/>
            </a:pPr>
            <a:r>
              <a:rPr lang="tr-TR" smtClean="0"/>
              <a:t>Ethernet switch for HUB comminication.</a:t>
            </a:r>
            <a:endParaRPr lang="tr-TR" dirty="0"/>
          </a:p>
        </p:txBody>
      </p:sp>
      <p:pic>
        <p:nvPicPr>
          <p:cNvPr id="3" name="Resim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57938" y="1745160"/>
            <a:ext cx="5653427" cy="4240071"/>
          </a:xfrm>
          <a:prstGeom prst="rect">
            <a:avLst/>
          </a:prstGeom>
        </p:spPr>
      </p:pic>
    </p:spTree>
    <p:extLst>
      <p:ext uri="{BB962C8B-B14F-4D97-AF65-F5344CB8AC3E}">
        <p14:creationId xmlns:p14="http://schemas.microsoft.com/office/powerpoint/2010/main" val="273044931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6F84B07D-A9AA-9E49-8305-641C55175AFD}"/>
              </a:ext>
            </a:extLst>
          </p:cNvPr>
          <p:cNvSpPr txBox="1">
            <a:spLocks/>
          </p:cNvSpPr>
          <p:nvPr/>
        </p:nvSpPr>
        <p:spPr>
          <a:xfrm>
            <a:off x="430458" y="160712"/>
            <a:ext cx="10833287" cy="76973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tr-TR" sz="4800" b="1">
                <a:solidFill>
                  <a:schemeClr val="bg1"/>
                </a:solidFill>
                <a:latin typeface="Calibri" charset="0"/>
                <a:ea typeface="Calibri" charset="0"/>
                <a:cs typeface="Calibri" charset="0"/>
              </a:rPr>
              <a:t>General Requirements | </a:t>
            </a:r>
            <a:r>
              <a:rPr lang="tr-TR" sz="4800" b="1" smtClean="0">
                <a:solidFill>
                  <a:schemeClr val="bg1"/>
                </a:solidFill>
                <a:latin typeface="Calibri" charset="0"/>
                <a:ea typeface="Calibri" charset="0"/>
                <a:cs typeface="Calibri" charset="0"/>
              </a:rPr>
              <a:t>Sensors</a:t>
            </a:r>
            <a:endParaRPr lang="en-US" sz="4800" dirty="0">
              <a:solidFill>
                <a:schemeClr val="bg1"/>
              </a:solidFill>
              <a:latin typeface="Calibri" charset="0"/>
              <a:ea typeface="Calibri" charset="0"/>
              <a:cs typeface="Calibri" charset="0"/>
            </a:endParaRPr>
          </a:p>
        </p:txBody>
      </p:sp>
      <p:sp>
        <p:nvSpPr>
          <p:cNvPr id="5" name="Metin kutusu 4">
            <a:extLst>
              <a:ext uri="{FF2B5EF4-FFF2-40B4-BE49-F238E27FC236}">
                <a16:creationId xmlns:a16="http://schemas.microsoft.com/office/drawing/2014/main" id="{048E6418-82E6-E746-96F5-B01738F88FBB}"/>
              </a:ext>
            </a:extLst>
          </p:cNvPr>
          <p:cNvSpPr txBox="1"/>
          <p:nvPr/>
        </p:nvSpPr>
        <p:spPr>
          <a:xfrm>
            <a:off x="430458" y="1745160"/>
            <a:ext cx="4964502" cy="923330"/>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tr-TR" smtClean="0"/>
              <a:t>Photocell sensors and signals for knowing loading and unloading the product.</a:t>
            </a:r>
            <a:endParaRPr lang="tr-TR" dirty="0"/>
          </a:p>
        </p:txBody>
      </p:sp>
      <p:pic>
        <p:nvPicPr>
          <p:cNvPr id="2" name="Resim 1"/>
          <p:cNvPicPr>
            <a:picLocks noChangeAspect="1"/>
          </p:cNvPicPr>
          <p:nvPr/>
        </p:nvPicPr>
        <p:blipFill>
          <a:blip r:embed="rId3"/>
          <a:stretch>
            <a:fillRect/>
          </a:stretch>
        </p:blipFill>
        <p:spPr>
          <a:xfrm>
            <a:off x="430458" y="2950733"/>
            <a:ext cx="2819876" cy="2531067"/>
          </a:xfrm>
          <a:prstGeom prst="rect">
            <a:avLst/>
          </a:prstGeom>
        </p:spPr>
      </p:pic>
      <p:pic>
        <p:nvPicPr>
          <p:cNvPr id="7" name="Resim 6"/>
          <p:cNvPicPr>
            <a:picLocks noChangeAspect="1"/>
          </p:cNvPicPr>
          <p:nvPr/>
        </p:nvPicPr>
        <p:blipFill>
          <a:blip r:embed="rId4"/>
          <a:stretch>
            <a:fillRect/>
          </a:stretch>
        </p:blipFill>
        <p:spPr>
          <a:xfrm>
            <a:off x="3611300" y="2946576"/>
            <a:ext cx="2523491" cy="2535224"/>
          </a:xfrm>
          <a:prstGeom prst="rect">
            <a:avLst/>
          </a:prstGeom>
        </p:spPr>
      </p:pic>
      <p:pic>
        <p:nvPicPr>
          <p:cNvPr id="8" name="Resim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35338" y="1917718"/>
            <a:ext cx="4752109" cy="3564082"/>
          </a:xfrm>
          <a:prstGeom prst="rect">
            <a:avLst/>
          </a:prstGeom>
        </p:spPr>
      </p:pic>
    </p:spTree>
    <p:extLst>
      <p:ext uri="{BB962C8B-B14F-4D97-AF65-F5344CB8AC3E}">
        <p14:creationId xmlns:p14="http://schemas.microsoft.com/office/powerpoint/2010/main" val="273529747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6F84B07D-A9AA-9E49-8305-641C55175AFD}"/>
              </a:ext>
            </a:extLst>
          </p:cNvPr>
          <p:cNvSpPr txBox="1">
            <a:spLocks/>
          </p:cNvSpPr>
          <p:nvPr/>
        </p:nvSpPr>
        <p:spPr>
          <a:xfrm>
            <a:off x="430458" y="138544"/>
            <a:ext cx="10833287" cy="769733"/>
          </a:xfrm>
          <a:prstGeom prst="rect">
            <a:avLst/>
          </a:prstGeom>
        </p:spPr>
        <p:txBody>
          <a:bodyPr vert="horz" lIns="91440" tIns="45720" rIns="91440" bIns="45720" rtlCol="0" anchor="b">
            <a:normAutofit fontScale="77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tr-TR" sz="4800" b="1">
                <a:solidFill>
                  <a:schemeClr val="bg1"/>
                </a:solidFill>
                <a:latin typeface="Calibri" charset="0"/>
                <a:ea typeface="Calibri" charset="0"/>
                <a:cs typeface="Calibri" charset="0"/>
              </a:rPr>
              <a:t>General Requirements | </a:t>
            </a:r>
            <a:r>
              <a:rPr lang="tr-TR" sz="4800" b="1" smtClean="0">
                <a:solidFill>
                  <a:schemeClr val="bg1"/>
                </a:solidFill>
                <a:latin typeface="Calibri" charset="0"/>
                <a:ea typeface="Calibri" charset="0"/>
                <a:cs typeface="Calibri" charset="0"/>
              </a:rPr>
              <a:t>Robot Arm Determination</a:t>
            </a:r>
            <a:endParaRPr lang="en-US" sz="4800" dirty="0">
              <a:solidFill>
                <a:schemeClr val="bg1"/>
              </a:solidFill>
              <a:latin typeface="Calibri" charset="0"/>
              <a:ea typeface="Calibri" charset="0"/>
              <a:cs typeface="Calibri" charset="0"/>
            </a:endParaRPr>
          </a:p>
        </p:txBody>
      </p:sp>
      <p:sp>
        <p:nvSpPr>
          <p:cNvPr id="5" name="Metin kutusu 4">
            <a:extLst>
              <a:ext uri="{FF2B5EF4-FFF2-40B4-BE49-F238E27FC236}">
                <a16:creationId xmlns:a16="http://schemas.microsoft.com/office/drawing/2014/main" id="{048E6418-82E6-E746-96F5-B01738F88FBB}"/>
              </a:ext>
            </a:extLst>
          </p:cNvPr>
          <p:cNvSpPr txBox="1"/>
          <p:nvPr/>
        </p:nvSpPr>
        <p:spPr>
          <a:xfrm>
            <a:off x="430458" y="1745159"/>
            <a:ext cx="7732640" cy="3000821"/>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tr-TR" smtClean="0"/>
              <a:t>ABB IRB1200 7kg - 0.7m reach is used as consignee robot.</a:t>
            </a:r>
          </a:p>
          <a:p>
            <a:pPr marL="285750" indent="-285750">
              <a:lnSpc>
                <a:spcPct val="150000"/>
              </a:lnSpc>
              <a:buFont typeface="Arial" panose="020B0604020202020204" pitchFamily="34" charset="0"/>
              <a:buChar char="•"/>
            </a:pPr>
            <a:r>
              <a:rPr lang="tr-TR" smtClean="0"/>
              <a:t>The robot provided by ABB.</a:t>
            </a:r>
          </a:p>
          <a:p>
            <a:pPr marL="285750" indent="-285750">
              <a:lnSpc>
                <a:spcPct val="150000"/>
              </a:lnSpc>
              <a:buFont typeface="Arial" panose="020B0604020202020204" pitchFamily="34" charset="0"/>
              <a:buChar char="•"/>
            </a:pPr>
            <a:endParaRPr lang="tr-TR" smtClean="0"/>
          </a:p>
          <a:p>
            <a:pPr algn="ctr">
              <a:lnSpc>
                <a:spcPct val="150000"/>
              </a:lnSpc>
            </a:pPr>
            <a:r>
              <a:rPr lang="tr-TR" smtClean="0"/>
              <a:t>Mpart = 1.65 Kg and Mgripper = 3.4 Kg</a:t>
            </a:r>
          </a:p>
          <a:p>
            <a:pPr algn="ctr">
              <a:lnSpc>
                <a:spcPct val="150000"/>
              </a:lnSpc>
            </a:pPr>
            <a:r>
              <a:rPr lang="tr-TR" smtClean="0"/>
              <a:t>Mtotal = 5.05 Kg</a:t>
            </a:r>
          </a:p>
          <a:p>
            <a:pPr algn="ctr">
              <a:lnSpc>
                <a:spcPct val="150000"/>
              </a:lnSpc>
            </a:pPr>
            <a:endParaRPr lang="tr-TR" smtClean="0"/>
          </a:p>
          <a:p>
            <a:pPr marL="285750" indent="-285750">
              <a:lnSpc>
                <a:spcPct val="150000"/>
              </a:lnSpc>
              <a:buFont typeface="Arial" panose="020B0604020202020204" pitchFamily="34" charset="0"/>
              <a:buChar char="•"/>
            </a:pPr>
            <a:r>
              <a:rPr lang="tr-TR" smtClean="0"/>
              <a:t>Reach and payload is enough for the project and cabin system.</a:t>
            </a:r>
            <a:endParaRPr lang="tr-TR"/>
          </a:p>
        </p:txBody>
      </p:sp>
      <p:pic>
        <p:nvPicPr>
          <p:cNvPr id="3" name="Resim 2"/>
          <p:cNvPicPr>
            <a:picLocks noChangeAspect="1"/>
          </p:cNvPicPr>
          <p:nvPr/>
        </p:nvPicPr>
        <p:blipFill>
          <a:blip r:embed="rId3"/>
          <a:stretch>
            <a:fillRect/>
          </a:stretch>
        </p:blipFill>
        <p:spPr>
          <a:xfrm>
            <a:off x="8465139" y="1745160"/>
            <a:ext cx="3240352" cy="4322983"/>
          </a:xfrm>
          <a:prstGeom prst="rect">
            <a:avLst/>
          </a:prstGeom>
        </p:spPr>
      </p:pic>
    </p:spTree>
    <p:extLst>
      <p:ext uri="{BB962C8B-B14F-4D97-AF65-F5344CB8AC3E}">
        <p14:creationId xmlns:p14="http://schemas.microsoft.com/office/powerpoint/2010/main" val="267565214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6F84B07D-A9AA-9E49-8305-641C55175AFD}"/>
              </a:ext>
            </a:extLst>
          </p:cNvPr>
          <p:cNvSpPr txBox="1">
            <a:spLocks/>
          </p:cNvSpPr>
          <p:nvPr/>
        </p:nvSpPr>
        <p:spPr>
          <a:xfrm>
            <a:off x="297454" y="152397"/>
            <a:ext cx="11124233" cy="769733"/>
          </a:xfrm>
          <a:prstGeom prst="rect">
            <a:avLst/>
          </a:prstGeom>
        </p:spPr>
        <p:txBody>
          <a:bodyPr vert="horz" lIns="91440" tIns="45720" rIns="91440" bIns="45720" rtlCol="0" anchor="b">
            <a:normAutofit fontScale="6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tr-TR" sz="4800" b="1">
                <a:solidFill>
                  <a:schemeClr val="bg1"/>
                </a:solidFill>
                <a:latin typeface="Calibri" charset="0"/>
                <a:ea typeface="Calibri" charset="0"/>
                <a:cs typeface="Calibri" charset="0"/>
              </a:rPr>
              <a:t>General Requirements | </a:t>
            </a:r>
            <a:r>
              <a:rPr lang="tr-TR" sz="4800" b="1" smtClean="0">
                <a:solidFill>
                  <a:schemeClr val="bg1"/>
                </a:solidFill>
                <a:latin typeface="Calibri" charset="0"/>
                <a:ea typeface="Calibri" charset="0"/>
                <a:cs typeface="Calibri" charset="0"/>
              </a:rPr>
              <a:t>Camera Determination and Communication</a:t>
            </a:r>
            <a:endParaRPr lang="en-US" sz="4800" dirty="0">
              <a:solidFill>
                <a:schemeClr val="bg1"/>
              </a:solidFill>
              <a:latin typeface="Calibri" charset="0"/>
              <a:ea typeface="Calibri" charset="0"/>
              <a:cs typeface="Calibri" charset="0"/>
            </a:endParaRPr>
          </a:p>
        </p:txBody>
      </p:sp>
      <p:sp>
        <p:nvSpPr>
          <p:cNvPr id="5" name="Metin kutusu 4">
            <a:extLst>
              <a:ext uri="{FF2B5EF4-FFF2-40B4-BE49-F238E27FC236}">
                <a16:creationId xmlns:a16="http://schemas.microsoft.com/office/drawing/2014/main" id="{048E6418-82E6-E746-96F5-B01738F88FBB}"/>
              </a:ext>
            </a:extLst>
          </p:cNvPr>
          <p:cNvSpPr txBox="1"/>
          <p:nvPr/>
        </p:nvSpPr>
        <p:spPr>
          <a:xfrm>
            <a:off x="430458" y="1745159"/>
            <a:ext cx="7732640" cy="3831818"/>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tr-TR" smtClean="0"/>
              <a:t>Logitech C310 webcam is chosen for the camera algorithm for simple and economic solution. </a:t>
            </a:r>
          </a:p>
          <a:p>
            <a:pPr marL="285750" indent="-285750">
              <a:lnSpc>
                <a:spcPct val="150000"/>
              </a:lnSpc>
              <a:buFont typeface="Arial" panose="020B0604020202020204" pitchFamily="34" charset="0"/>
              <a:buChar char="•"/>
            </a:pPr>
            <a:r>
              <a:rPr lang="tr-TR" smtClean="0"/>
              <a:t>720p, 30fps, 1.2 MP</a:t>
            </a:r>
          </a:p>
          <a:p>
            <a:pPr marL="285750" indent="-285750">
              <a:lnSpc>
                <a:spcPct val="150000"/>
              </a:lnSpc>
              <a:buFont typeface="Arial" panose="020B0604020202020204" pitchFamily="34" charset="0"/>
              <a:buChar char="•"/>
            </a:pPr>
            <a:endParaRPr lang="tr-TR"/>
          </a:p>
          <a:p>
            <a:pPr marL="285750" indent="-285750">
              <a:lnSpc>
                <a:spcPct val="150000"/>
              </a:lnSpc>
              <a:buFont typeface="Arial" panose="020B0604020202020204" pitchFamily="34" charset="0"/>
              <a:buChar char="•"/>
            </a:pPr>
            <a:r>
              <a:rPr lang="tr-TR" smtClean="0"/>
              <a:t>Ethernet IP based Profinet communication is chosen for PLC and Robot communication.</a:t>
            </a:r>
          </a:p>
          <a:p>
            <a:pPr marL="285750" indent="-285750">
              <a:lnSpc>
                <a:spcPct val="150000"/>
              </a:lnSpc>
              <a:buFont typeface="Arial" panose="020B0604020202020204" pitchFamily="34" charset="0"/>
              <a:buChar char="•"/>
            </a:pPr>
            <a:r>
              <a:rPr lang="tr-TR" smtClean="0"/>
              <a:t>Snap7 library used for PC (Python) – PLC communication for sending coordinates.</a:t>
            </a:r>
          </a:p>
          <a:p>
            <a:pPr marL="285750" indent="-285750">
              <a:lnSpc>
                <a:spcPct val="150000"/>
              </a:lnSpc>
              <a:buFont typeface="Arial" panose="020B0604020202020204" pitchFamily="34" charset="0"/>
              <a:buChar char="•"/>
            </a:pPr>
            <a:r>
              <a:rPr lang="tr-TR" smtClean="0"/>
              <a:t>Ethernet switch used for Ethernet communication.</a:t>
            </a:r>
            <a:endParaRPr lang="tr-TR"/>
          </a:p>
        </p:txBody>
      </p:sp>
      <p:pic>
        <p:nvPicPr>
          <p:cNvPr id="2" name="Resim 1"/>
          <p:cNvPicPr>
            <a:picLocks noChangeAspect="1"/>
          </p:cNvPicPr>
          <p:nvPr/>
        </p:nvPicPr>
        <p:blipFill>
          <a:blip r:embed="rId3"/>
          <a:stretch>
            <a:fillRect/>
          </a:stretch>
        </p:blipFill>
        <p:spPr>
          <a:xfrm>
            <a:off x="8767329" y="1812174"/>
            <a:ext cx="2654358" cy="1487305"/>
          </a:xfrm>
          <a:prstGeom prst="rect">
            <a:avLst/>
          </a:prstGeom>
        </p:spPr>
      </p:pic>
      <p:pic>
        <p:nvPicPr>
          <p:cNvPr id="6" name="Resim 5"/>
          <p:cNvPicPr>
            <a:picLocks noChangeAspect="1"/>
          </p:cNvPicPr>
          <p:nvPr/>
        </p:nvPicPr>
        <p:blipFill>
          <a:blip r:embed="rId4"/>
          <a:stretch>
            <a:fillRect/>
          </a:stretch>
        </p:blipFill>
        <p:spPr>
          <a:xfrm>
            <a:off x="7551725" y="3898669"/>
            <a:ext cx="4493417" cy="2140541"/>
          </a:xfrm>
          <a:prstGeom prst="rect">
            <a:avLst/>
          </a:prstGeom>
        </p:spPr>
      </p:pic>
    </p:spTree>
    <p:extLst>
      <p:ext uri="{BB962C8B-B14F-4D97-AF65-F5344CB8AC3E}">
        <p14:creationId xmlns:p14="http://schemas.microsoft.com/office/powerpoint/2010/main" val="110842599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6F84B07D-A9AA-9E49-8305-641C55175AFD}"/>
              </a:ext>
            </a:extLst>
          </p:cNvPr>
          <p:cNvSpPr txBox="1">
            <a:spLocks/>
          </p:cNvSpPr>
          <p:nvPr/>
        </p:nvSpPr>
        <p:spPr>
          <a:xfrm>
            <a:off x="430458" y="160712"/>
            <a:ext cx="10833287" cy="76973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tr-TR" sz="4800" b="1">
                <a:solidFill>
                  <a:schemeClr val="bg1"/>
                </a:solidFill>
                <a:latin typeface="Calibri" charset="0"/>
                <a:ea typeface="Calibri" charset="0"/>
                <a:cs typeface="Calibri" charset="0"/>
              </a:rPr>
              <a:t>PLC | Specification</a:t>
            </a:r>
            <a:endParaRPr lang="en-US" sz="4800" dirty="0">
              <a:solidFill>
                <a:schemeClr val="bg1"/>
              </a:solidFill>
              <a:latin typeface="Calibri" charset="0"/>
              <a:ea typeface="Calibri" charset="0"/>
              <a:cs typeface="Calibri" charset="0"/>
            </a:endParaRPr>
          </a:p>
        </p:txBody>
      </p:sp>
      <p:sp>
        <p:nvSpPr>
          <p:cNvPr id="5" name="Metin kutusu 4">
            <a:extLst>
              <a:ext uri="{FF2B5EF4-FFF2-40B4-BE49-F238E27FC236}">
                <a16:creationId xmlns:a16="http://schemas.microsoft.com/office/drawing/2014/main" id="{048E6418-82E6-E746-96F5-B01738F88FBB}"/>
              </a:ext>
            </a:extLst>
          </p:cNvPr>
          <p:cNvSpPr txBox="1"/>
          <p:nvPr/>
        </p:nvSpPr>
        <p:spPr>
          <a:xfrm>
            <a:off x="430457" y="1745160"/>
            <a:ext cx="6095033" cy="2169825"/>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tr-TR" smtClean="0"/>
              <a:t>Siemens S7-1214 DC/DC/DC PLC used for the system.</a:t>
            </a:r>
          </a:p>
          <a:p>
            <a:pPr marL="285750" indent="-285750">
              <a:lnSpc>
                <a:spcPct val="150000"/>
              </a:lnSpc>
              <a:buFont typeface="Arial" panose="020B0604020202020204" pitchFamily="34" charset="0"/>
              <a:buChar char="•"/>
            </a:pPr>
            <a:r>
              <a:rPr lang="tr-TR"/>
              <a:t>Enough input-output for the project. 14 digital input, 2 analog </a:t>
            </a:r>
            <a:r>
              <a:rPr lang="tr-TR" smtClean="0"/>
              <a:t>input and  10 digital output. </a:t>
            </a:r>
          </a:p>
          <a:p>
            <a:pPr marL="285750" indent="-285750">
              <a:lnSpc>
                <a:spcPct val="150000"/>
              </a:lnSpc>
              <a:buFont typeface="Arial" panose="020B0604020202020204" pitchFamily="34" charset="0"/>
              <a:buChar char="•"/>
            </a:pPr>
            <a:r>
              <a:rPr lang="en-US" smtClean="0"/>
              <a:t>A </a:t>
            </a:r>
            <a:r>
              <a:rPr lang="en-US"/>
              <a:t>model frequently used in the industry.</a:t>
            </a:r>
            <a:endParaRPr lang="tr-TR" smtClean="0"/>
          </a:p>
          <a:p>
            <a:pPr marL="285750" indent="-285750">
              <a:lnSpc>
                <a:spcPct val="150000"/>
              </a:lnSpc>
              <a:buFont typeface="Arial" panose="020B0604020202020204" pitchFamily="34" charset="0"/>
              <a:buChar char="•"/>
            </a:pPr>
            <a:endParaRPr lang="tr-TR" dirty="0"/>
          </a:p>
        </p:txBody>
      </p:sp>
      <p:pic>
        <p:nvPicPr>
          <p:cNvPr id="2" name="Resim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49985" y="3042458"/>
            <a:ext cx="4112029" cy="3084022"/>
          </a:xfrm>
          <a:prstGeom prst="rect">
            <a:avLst/>
          </a:prstGeom>
        </p:spPr>
      </p:pic>
      <p:pic>
        <p:nvPicPr>
          <p:cNvPr id="3" name="Resim 2"/>
          <p:cNvPicPr>
            <a:picLocks noChangeAspect="1"/>
          </p:cNvPicPr>
          <p:nvPr/>
        </p:nvPicPr>
        <p:blipFill>
          <a:blip r:embed="rId4"/>
          <a:stretch>
            <a:fillRect/>
          </a:stretch>
        </p:blipFill>
        <p:spPr>
          <a:xfrm>
            <a:off x="430458" y="3693882"/>
            <a:ext cx="7139233" cy="2524038"/>
          </a:xfrm>
          <a:prstGeom prst="rect">
            <a:avLst/>
          </a:prstGeom>
        </p:spPr>
      </p:pic>
    </p:spTree>
    <p:extLst>
      <p:ext uri="{BB962C8B-B14F-4D97-AF65-F5344CB8AC3E}">
        <p14:creationId xmlns:p14="http://schemas.microsoft.com/office/powerpoint/2010/main" val="99510663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6F84B07D-A9AA-9E49-8305-641C55175AFD}"/>
              </a:ext>
            </a:extLst>
          </p:cNvPr>
          <p:cNvSpPr txBox="1">
            <a:spLocks/>
          </p:cNvSpPr>
          <p:nvPr/>
        </p:nvSpPr>
        <p:spPr>
          <a:xfrm>
            <a:off x="430458" y="160712"/>
            <a:ext cx="10833287" cy="76973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tr-TR" sz="4800" b="1">
                <a:solidFill>
                  <a:schemeClr val="bg1"/>
                </a:solidFill>
                <a:latin typeface="Calibri" charset="0"/>
                <a:ea typeface="Calibri" charset="0"/>
                <a:cs typeface="Calibri" charset="0"/>
              </a:rPr>
              <a:t>PLC | Inputs</a:t>
            </a:r>
            <a:endParaRPr lang="en-US" sz="4800" dirty="0">
              <a:solidFill>
                <a:schemeClr val="bg1"/>
              </a:solidFill>
              <a:latin typeface="Calibri" charset="0"/>
              <a:ea typeface="Calibri" charset="0"/>
              <a:cs typeface="Calibri" charset="0"/>
            </a:endParaRPr>
          </a:p>
        </p:txBody>
      </p:sp>
      <p:sp>
        <p:nvSpPr>
          <p:cNvPr id="5" name="Metin kutusu 4">
            <a:extLst>
              <a:ext uri="{FF2B5EF4-FFF2-40B4-BE49-F238E27FC236}">
                <a16:creationId xmlns:a16="http://schemas.microsoft.com/office/drawing/2014/main" id="{048E6418-82E6-E746-96F5-B01738F88FBB}"/>
              </a:ext>
            </a:extLst>
          </p:cNvPr>
          <p:cNvSpPr txBox="1"/>
          <p:nvPr/>
        </p:nvSpPr>
        <p:spPr>
          <a:xfrm>
            <a:off x="430457" y="1745160"/>
            <a:ext cx="4873063" cy="3416320"/>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tr-TR" smtClean="0"/>
              <a:t>I</a:t>
            </a:r>
            <a:r>
              <a:rPr lang="en-US" smtClean="0"/>
              <a:t>nputs </a:t>
            </a:r>
            <a:r>
              <a:rPr lang="en-US"/>
              <a:t>from the field for </a:t>
            </a:r>
            <a:r>
              <a:rPr lang="en-US" smtClean="0"/>
              <a:t>programming</a:t>
            </a:r>
            <a:r>
              <a:rPr lang="tr-TR" smtClean="0"/>
              <a:t>.</a:t>
            </a:r>
          </a:p>
          <a:p>
            <a:pPr marL="285750" indent="-285750">
              <a:lnSpc>
                <a:spcPct val="150000"/>
              </a:lnSpc>
              <a:buFont typeface="Arial" panose="020B0604020202020204" pitchFamily="34" charset="0"/>
              <a:buChar char="•"/>
            </a:pPr>
            <a:r>
              <a:rPr lang="en-US"/>
              <a:t>The </a:t>
            </a:r>
            <a:r>
              <a:rPr lang="tr-TR" smtClean="0"/>
              <a:t>used </a:t>
            </a:r>
            <a:r>
              <a:rPr lang="en-US" smtClean="0"/>
              <a:t>inputs can </a:t>
            </a:r>
            <a:r>
              <a:rPr lang="en-US"/>
              <a:t>be seen on the </a:t>
            </a:r>
            <a:r>
              <a:rPr lang="tr-TR" smtClean="0"/>
              <a:t>table</a:t>
            </a:r>
            <a:r>
              <a:rPr lang="en-US" smtClean="0"/>
              <a:t>.</a:t>
            </a:r>
            <a:endParaRPr lang="tr-TR" smtClean="0"/>
          </a:p>
          <a:p>
            <a:pPr marL="285750" indent="-285750">
              <a:lnSpc>
                <a:spcPct val="150000"/>
              </a:lnSpc>
              <a:buFont typeface="Arial" panose="020B0604020202020204" pitchFamily="34" charset="0"/>
              <a:buChar char="•"/>
            </a:pPr>
            <a:endParaRPr lang="tr-TR"/>
          </a:p>
          <a:p>
            <a:pPr marL="285750" indent="-285750">
              <a:lnSpc>
                <a:spcPct val="150000"/>
              </a:lnSpc>
              <a:buFont typeface="Arial" panose="020B0604020202020204" pitchFamily="34" charset="0"/>
              <a:buChar char="•"/>
            </a:pPr>
            <a:r>
              <a:rPr lang="tr-TR" smtClean="0"/>
              <a:t>Conveyor driver OK, Emergency OK, door switch OK, conveyor loaded sensor, conveyor final stop sensor and auto stop button is normally closed signals. They send ‘1’ to PLC normally.</a:t>
            </a:r>
            <a:endParaRPr lang="tr-TR" dirty="0"/>
          </a:p>
        </p:txBody>
      </p:sp>
      <p:pic>
        <p:nvPicPr>
          <p:cNvPr id="6" name="Resim 5"/>
          <p:cNvPicPr>
            <a:picLocks noChangeAspect="1"/>
          </p:cNvPicPr>
          <p:nvPr/>
        </p:nvPicPr>
        <p:blipFill>
          <a:blip r:embed="rId3"/>
          <a:stretch>
            <a:fillRect/>
          </a:stretch>
        </p:blipFill>
        <p:spPr>
          <a:xfrm>
            <a:off x="5616027" y="1583958"/>
            <a:ext cx="5838912" cy="4665828"/>
          </a:xfrm>
          <a:prstGeom prst="rect">
            <a:avLst/>
          </a:prstGeom>
        </p:spPr>
      </p:pic>
    </p:spTree>
    <p:extLst>
      <p:ext uri="{BB962C8B-B14F-4D97-AF65-F5344CB8AC3E}">
        <p14:creationId xmlns:p14="http://schemas.microsoft.com/office/powerpoint/2010/main" val="342170009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6F84B07D-A9AA-9E49-8305-641C55175AFD}"/>
              </a:ext>
            </a:extLst>
          </p:cNvPr>
          <p:cNvSpPr txBox="1">
            <a:spLocks/>
          </p:cNvSpPr>
          <p:nvPr/>
        </p:nvSpPr>
        <p:spPr>
          <a:xfrm>
            <a:off x="430458" y="160712"/>
            <a:ext cx="10833287" cy="76973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tr-TR" sz="4800" b="1">
                <a:solidFill>
                  <a:schemeClr val="bg1"/>
                </a:solidFill>
                <a:latin typeface="Calibri" charset="0"/>
                <a:ea typeface="Calibri" charset="0"/>
                <a:cs typeface="Calibri" charset="0"/>
              </a:rPr>
              <a:t>PLC | Inputs from Robot</a:t>
            </a:r>
            <a:endParaRPr lang="en-US" sz="4800" dirty="0">
              <a:solidFill>
                <a:schemeClr val="bg1"/>
              </a:solidFill>
              <a:latin typeface="Calibri" charset="0"/>
              <a:ea typeface="Calibri" charset="0"/>
              <a:cs typeface="Calibri" charset="0"/>
            </a:endParaRPr>
          </a:p>
        </p:txBody>
      </p:sp>
      <p:sp>
        <p:nvSpPr>
          <p:cNvPr id="5" name="Metin kutusu 4">
            <a:extLst>
              <a:ext uri="{FF2B5EF4-FFF2-40B4-BE49-F238E27FC236}">
                <a16:creationId xmlns:a16="http://schemas.microsoft.com/office/drawing/2014/main" id="{048E6418-82E6-E746-96F5-B01738F88FBB}"/>
              </a:ext>
            </a:extLst>
          </p:cNvPr>
          <p:cNvSpPr txBox="1"/>
          <p:nvPr/>
        </p:nvSpPr>
        <p:spPr>
          <a:xfrm>
            <a:off x="430457" y="1745160"/>
            <a:ext cx="4873063" cy="2585323"/>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tr-TR" smtClean="0"/>
              <a:t>Inputs for PLC and outputs for the robot.</a:t>
            </a:r>
          </a:p>
          <a:p>
            <a:pPr marL="285750" indent="-285750">
              <a:lnSpc>
                <a:spcPct val="150000"/>
              </a:lnSpc>
              <a:buFont typeface="Arial" panose="020B0604020202020204" pitchFamily="34" charset="0"/>
              <a:buChar char="•"/>
            </a:pPr>
            <a:r>
              <a:rPr lang="tr-TR" smtClean="0"/>
              <a:t>Not physical signals, communication is ProfiNET based.</a:t>
            </a:r>
          </a:p>
          <a:p>
            <a:pPr marL="285750" indent="-285750">
              <a:lnSpc>
                <a:spcPct val="150000"/>
              </a:lnSpc>
              <a:buFont typeface="Arial" panose="020B0604020202020204" pitchFamily="34" charset="0"/>
              <a:buChar char="•"/>
            </a:pPr>
            <a:r>
              <a:rPr lang="tr-TR" smtClean="0"/>
              <a:t>Robot’s System outputs and user defined outputs like Magnet ON and RobotReadyHome defined.</a:t>
            </a:r>
          </a:p>
        </p:txBody>
      </p:sp>
      <p:pic>
        <p:nvPicPr>
          <p:cNvPr id="2" name="Resim 1"/>
          <p:cNvPicPr>
            <a:picLocks noChangeAspect="1"/>
          </p:cNvPicPr>
          <p:nvPr/>
        </p:nvPicPr>
        <p:blipFill>
          <a:blip r:embed="rId3"/>
          <a:stretch>
            <a:fillRect/>
          </a:stretch>
        </p:blipFill>
        <p:spPr>
          <a:xfrm>
            <a:off x="6115916" y="1545395"/>
            <a:ext cx="5812848" cy="4658151"/>
          </a:xfrm>
          <a:prstGeom prst="rect">
            <a:avLst/>
          </a:prstGeom>
        </p:spPr>
      </p:pic>
    </p:spTree>
    <p:extLst>
      <p:ext uri="{BB962C8B-B14F-4D97-AF65-F5344CB8AC3E}">
        <p14:creationId xmlns:p14="http://schemas.microsoft.com/office/powerpoint/2010/main" val="99855982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6F84B07D-A9AA-9E49-8305-641C55175AFD}"/>
              </a:ext>
            </a:extLst>
          </p:cNvPr>
          <p:cNvSpPr txBox="1">
            <a:spLocks/>
          </p:cNvSpPr>
          <p:nvPr/>
        </p:nvSpPr>
        <p:spPr>
          <a:xfrm>
            <a:off x="430458" y="160712"/>
            <a:ext cx="10833287" cy="76973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tr-TR" sz="4800" b="1">
                <a:solidFill>
                  <a:schemeClr val="bg1"/>
                </a:solidFill>
                <a:latin typeface="Calibri" charset="0"/>
                <a:ea typeface="Calibri" charset="0"/>
                <a:cs typeface="Calibri" charset="0"/>
              </a:rPr>
              <a:t>PLC | Outputs</a:t>
            </a:r>
            <a:endParaRPr lang="en-US" sz="4800" dirty="0">
              <a:solidFill>
                <a:schemeClr val="bg1"/>
              </a:solidFill>
              <a:latin typeface="Calibri" charset="0"/>
              <a:ea typeface="Calibri" charset="0"/>
              <a:cs typeface="Calibri" charset="0"/>
            </a:endParaRPr>
          </a:p>
        </p:txBody>
      </p:sp>
      <p:sp>
        <p:nvSpPr>
          <p:cNvPr id="5" name="Metin kutusu 4">
            <a:extLst>
              <a:ext uri="{FF2B5EF4-FFF2-40B4-BE49-F238E27FC236}">
                <a16:creationId xmlns:a16="http://schemas.microsoft.com/office/drawing/2014/main" id="{048E6418-82E6-E746-96F5-B01738F88FBB}"/>
              </a:ext>
            </a:extLst>
          </p:cNvPr>
          <p:cNvSpPr txBox="1"/>
          <p:nvPr/>
        </p:nvSpPr>
        <p:spPr>
          <a:xfrm>
            <a:off x="430457" y="1745160"/>
            <a:ext cx="4873063" cy="880369"/>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tr-TR" smtClean="0"/>
              <a:t>Outputs for</a:t>
            </a:r>
            <a:r>
              <a:rPr lang="en-US" smtClean="0"/>
              <a:t> </a:t>
            </a:r>
            <a:r>
              <a:rPr lang="en-US"/>
              <a:t>the field for programming</a:t>
            </a:r>
            <a:r>
              <a:rPr lang="tr-TR"/>
              <a:t>.</a:t>
            </a:r>
          </a:p>
          <a:p>
            <a:pPr marL="285750" indent="-285750">
              <a:lnSpc>
                <a:spcPct val="150000"/>
              </a:lnSpc>
              <a:buFont typeface="Arial" panose="020B0604020202020204" pitchFamily="34" charset="0"/>
              <a:buChar char="•"/>
            </a:pPr>
            <a:r>
              <a:rPr lang="en-US"/>
              <a:t>The </a:t>
            </a:r>
            <a:r>
              <a:rPr lang="tr-TR"/>
              <a:t>used </a:t>
            </a:r>
            <a:r>
              <a:rPr lang="tr-TR" smtClean="0"/>
              <a:t>outputs</a:t>
            </a:r>
            <a:r>
              <a:rPr lang="en-US" smtClean="0"/>
              <a:t> </a:t>
            </a:r>
            <a:r>
              <a:rPr lang="en-US"/>
              <a:t>can be seen on the </a:t>
            </a:r>
            <a:r>
              <a:rPr lang="tr-TR"/>
              <a:t>table</a:t>
            </a:r>
            <a:r>
              <a:rPr lang="en-US"/>
              <a:t>.</a:t>
            </a:r>
            <a:endParaRPr lang="tr-TR"/>
          </a:p>
        </p:txBody>
      </p:sp>
      <p:pic>
        <p:nvPicPr>
          <p:cNvPr id="3" name="Resim 2"/>
          <p:cNvPicPr>
            <a:picLocks noChangeAspect="1"/>
          </p:cNvPicPr>
          <p:nvPr/>
        </p:nvPicPr>
        <p:blipFill>
          <a:blip r:embed="rId3"/>
          <a:stretch>
            <a:fillRect/>
          </a:stretch>
        </p:blipFill>
        <p:spPr>
          <a:xfrm>
            <a:off x="2384937" y="2745332"/>
            <a:ext cx="6924328" cy="3658432"/>
          </a:xfrm>
          <a:prstGeom prst="rect">
            <a:avLst/>
          </a:prstGeom>
        </p:spPr>
      </p:pic>
    </p:spTree>
    <p:extLst>
      <p:ext uri="{BB962C8B-B14F-4D97-AF65-F5344CB8AC3E}">
        <p14:creationId xmlns:p14="http://schemas.microsoft.com/office/powerpoint/2010/main" val="167633557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6F84B07D-A9AA-9E49-8305-641C55175AFD}"/>
              </a:ext>
            </a:extLst>
          </p:cNvPr>
          <p:cNvSpPr txBox="1">
            <a:spLocks/>
          </p:cNvSpPr>
          <p:nvPr/>
        </p:nvSpPr>
        <p:spPr>
          <a:xfrm>
            <a:off x="430458" y="160712"/>
            <a:ext cx="10833287" cy="76973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tr-TR" sz="4800" b="1">
                <a:solidFill>
                  <a:schemeClr val="bg1"/>
                </a:solidFill>
                <a:latin typeface="Calibri" charset="0"/>
                <a:ea typeface="Calibri" charset="0"/>
                <a:cs typeface="Calibri" charset="0"/>
              </a:rPr>
              <a:t>PLC | Outputs from PLC to Robot’s inputs</a:t>
            </a:r>
            <a:endParaRPr lang="en-US" sz="4800" dirty="0">
              <a:solidFill>
                <a:schemeClr val="bg1"/>
              </a:solidFill>
              <a:latin typeface="Calibri" charset="0"/>
              <a:ea typeface="Calibri" charset="0"/>
              <a:cs typeface="Calibri" charset="0"/>
            </a:endParaRPr>
          </a:p>
        </p:txBody>
      </p:sp>
      <p:sp>
        <p:nvSpPr>
          <p:cNvPr id="5" name="Metin kutusu 4">
            <a:extLst>
              <a:ext uri="{FF2B5EF4-FFF2-40B4-BE49-F238E27FC236}">
                <a16:creationId xmlns:a16="http://schemas.microsoft.com/office/drawing/2014/main" id="{048E6418-82E6-E746-96F5-B01738F88FBB}"/>
              </a:ext>
            </a:extLst>
          </p:cNvPr>
          <p:cNvSpPr txBox="1"/>
          <p:nvPr/>
        </p:nvSpPr>
        <p:spPr>
          <a:xfrm>
            <a:off x="430457" y="1745160"/>
            <a:ext cx="4873063" cy="3416320"/>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tr-TR" smtClean="0"/>
              <a:t>These signals are outputs for PLC and inputs for the robot.</a:t>
            </a:r>
          </a:p>
          <a:p>
            <a:pPr marL="285750" indent="-285750">
              <a:lnSpc>
                <a:spcPct val="150000"/>
              </a:lnSpc>
              <a:buFont typeface="Arial" panose="020B0604020202020204" pitchFamily="34" charset="0"/>
              <a:buChar char="•"/>
            </a:pPr>
            <a:r>
              <a:rPr lang="tr-TR"/>
              <a:t>Not physical signals, communication is ProfiNET based</a:t>
            </a:r>
            <a:r>
              <a:rPr lang="tr-TR" smtClean="0"/>
              <a:t>.</a:t>
            </a:r>
          </a:p>
          <a:p>
            <a:pPr marL="285750" indent="-285750">
              <a:lnSpc>
                <a:spcPct val="150000"/>
              </a:lnSpc>
              <a:buFont typeface="Arial" panose="020B0604020202020204" pitchFamily="34" charset="0"/>
              <a:buChar char="•"/>
            </a:pPr>
            <a:r>
              <a:rPr lang="tr-TR" smtClean="0"/>
              <a:t>Robot’s System inputs and user defined outputs defined.</a:t>
            </a:r>
          </a:p>
          <a:p>
            <a:pPr marL="285750" indent="-285750">
              <a:lnSpc>
                <a:spcPct val="150000"/>
              </a:lnSpc>
              <a:buFont typeface="Arial" panose="020B0604020202020204" pitchFamily="34" charset="0"/>
              <a:buChar char="•"/>
            </a:pPr>
            <a:r>
              <a:rPr lang="tr-TR" smtClean="0"/>
              <a:t>Coordinate datas of the product are sending here as analog signal.</a:t>
            </a:r>
          </a:p>
        </p:txBody>
      </p:sp>
      <p:pic>
        <p:nvPicPr>
          <p:cNvPr id="3" name="Resim 2"/>
          <p:cNvPicPr>
            <a:picLocks noChangeAspect="1"/>
          </p:cNvPicPr>
          <p:nvPr/>
        </p:nvPicPr>
        <p:blipFill>
          <a:blip r:embed="rId3"/>
          <a:stretch>
            <a:fillRect/>
          </a:stretch>
        </p:blipFill>
        <p:spPr>
          <a:xfrm>
            <a:off x="6765347" y="1218644"/>
            <a:ext cx="4855846" cy="5213501"/>
          </a:xfrm>
          <a:prstGeom prst="rect">
            <a:avLst/>
          </a:prstGeom>
        </p:spPr>
      </p:pic>
    </p:spTree>
    <p:extLst>
      <p:ext uri="{BB962C8B-B14F-4D97-AF65-F5344CB8AC3E}">
        <p14:creationId xmlns:p14="http://schemas.microsoft.com/office/powerpoint/2010/main" val="2577632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6F84B07D-A9AA-9E49-8305-641C55175AFD}"/>
              </a:ext>
            </a:extLst>
          </p:cNvPr>
          <p:cNvSpPr txBox="1">
            <a:spLocks/>
          </p:cNvSpPr>
          <p:nvPr/>
        </p:nvSpPr>
        <p:spPr>
          <a:xfrm>
            <a:off x="430458" y="218901"/>
            <a:ext cx="10833287" cy="769733"/>
          </a:xfrm>
          <a:prstGeom prst="rect">
            <a:avLst/>
          </a:prstGeom>
        </p:spPr>
        <p:txBody>
          <a:bodyPr vert="horz" lIns="91440" tIns="45720" rIns="91440" bIns="45720" rtlCol="0" anchor="b">
            <a:normAutofit fontScale="77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tr-TR" sz="4800" b="1" smtClean="0">
                <a:solidFill>
                  <a:schemeClr val="bg1"/>
                </a:solidFill>
                <a:latin typeface="Calibri" charset="0"/>
                <a:ea typeface="Calibri" charset="0"/>
                <a:cs typeface="Calibri" charset="0"/>
              </a:rPr>
              <a:t>PLC |Programming - Button control function block</a:t>
            </a:r>
            <a:endParaRPr lang="en-US" sz="4800" dirty="0">
              <a:solidFill>
                <a:schemeClr val="bg1"/>
              </a:solidFill>
              <a:latin typeface="Calibri" charset="0"/>
              <a:ea typeface="Calibri" charset="0"/>
              <a:cs typeface="Calibri" charset="0"/>
            </a:endParaRPr>
          </a:p>
        </p:txBody>
      </p:sp>
      <p:sp>
        <p:nvSpPr>
          <p:cNvPr id="6" name="Metin kutusu 5">
            <a:extLst>
              <a:ext uri="{FF2B5EF4-FFF2-40B4-BE49-F238E27FC236}">
                <a16:creationId xmlns:a16="http://schemas.microsoft.com/office/drawing/2014/main" id="{048E6418-82E6-E746-96F5-B01738F88FBB}"/>
              </a:ext>
            </a:extLst>
          </p:cNvPr>
          <p:cNvSpPr txBox="1"/>
          <p:nvPr/>
        </p:nvSpPr>
        <p:spPr>
          <a:xfrm>
            <a:off x="430457" y="1745160"/>
            <a:ext cx="4873063" cy="3831818"/>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tr-TR" smtClean="0"/>
              <a:t>Used for controlling the buttons below the HMI screen.</a:t>
            </a:r>
          </a:p>
          <a:p>
            <a:pPr marL="285750" indent="-285750">
              <a:lnSpc>
                <a:spcPct val="150000"/>
              </a:lnSpc>
              <a:buFont typeface="Arial" panose="020B0604020202020204" pitchFamily="34" charset="0"/>
              <a:buChar char="•"/>
            </a:pPr>
            <a:r>
              <a:rPr lang="tr-TR" smtClean="0"/>
              <a:t>Inputs of this function block: auto start button, auto stop button, emergency button, general alarms</a:t>
            </a:r>
          </a:p>
          <a:p>
            <a:pPr marL="285750" indent="-285750">
              <a:lnSpc>
                <a:spcPct val="150000"/>
              </a:lnSpc>
              <a:buFont typeface="Arial" panose="020B0604020202020204" pitchFamily="34" charset="0"/>
              <a:buChar char="•"/>
            </a:pPr>
            <a:r>
              <a:rPr lang="tr-TR" smtClean="0"/>
              <a:t>Outputs </a:t>
            </a:r>
            <a:r>
              <a:rPr lang="tr-TR"/>
              <a:t>of this function block: </a:t>
            </a:r>
            <a:r>
              <a:rPr lang="tr-TR" smtClean="0"/>
              <a:t>Indicator green and red leds, auto start button lamp, AutoON memory bit for controlling the main system</a:t>
            </a:r>
            <a:endParaRPr lang="tr-TR"/>
          </a:p>
          <a:p>
            <a:pPr marL="285750" indent="-285750">
              <a:lnSpc>
                <a:spcPct val="150000"/>
              </a:lnSpc>
              <a:buFont typeface="Arial" panose="020B0604020202020204" pitchFamily="34" charset="0"/>
              <a:buChar char="•"/>
            </a:pPr>
            <a:endParaRPr lang="tr-TR" smtClean="0"/>
          </a:p>
        </p:txBody>
      </p:sp>
      <p:pic>
        <p:nvPicPr>
          <p:cNvPr id="7" name="Resim 6"/>
          <p:cNvPicPr>
            <a:picLocks noChangeAspect="1"/>
          </p:cNvPicPr>
          <p:nvPr/>
        </p:nvPicPr>
        <p:blipFill>
          <a:blip r:embed="rId3"/>
          <a:stretch>
            <a:fillRect/>
          </a:stretch>
        </p:blipFill>
        <p:spPr>
          <a:xfrm>
            <a:off x="6409892" y="2004156"/>
            <a:ext cx="4995170" cy="3514542"/>
          </a:xfrm>
          <a:prstGeom prst="rect">
            <a:avLst/>
          </a:prstGeom>
        </p:spPr>
      </p:pic>
    </p:spTree>
    <p:extLst>
      <p:ext uri="{BB962C8B-B14F-4D97-AF65-F5344CB8AC3E}">
        <p14:creationId xmlns:p14="http://schemas.microsoft.com/office/powerpoint/2010/main" val="324856318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Başlık 3">
            <a:extLst>
              <a:ext uri="{FF2B5EF4-FFF2-40B4-BE49-F238E27FC236}">
                <a16:creationId xmlns:a16="http://schemas.microsoft.com/office/drawing/2014/main" id="{D0ABA630-B0EC-2F42-ACB2-66BDF194EE28}"/>
              </a:ext>
            </a:extLst>
          </p:cNvPr>
          <p:cNvSpPr txBox="1">
            <a:spLocks/>
          </p:cNvSpPr>
          <p:nvPr/>
        </p:nvSpPr>
        <p:spPr>
          <a:xfrm>
            <a:off x="430458" y="277091"/>
            <a:ext cx="10833287" cy="76973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tr-TR" sz="4800" b="1" smtClean="0">
                <a:solidFill>
                  <a:schemeClr val="bg1"/>
                </a:solidFill>
                <a:latin typeface="Calibri" charset="0"/>
                <a:ea typeface="Calibri" charset="0"/>
                <a:cs typeface="Calibri" charset="0"/>
              </a:rPr>
              <a:t>CONTENTS</a:t>
            </a:r>
            <a:endParaRPr lang="en-US" sz="4800" dirty="0">
              <a:solidFill>
                <a:schemeClr val="bg1"/>
              </a:solidFill>
              <a:latin typeface="Calibri" charset="0"/>
              <a:ea typeface="Calibri" charset="0"/>
              <a:cs typeface="Calibri" charset="0"/>
            </a:endParaRPr>
          </a:p>
        </p:txBody>
      </p:sp>
      <p:sp>
        <p:nvSpPr>
          <p:cNvPr id="3" name="Metin kutusu 2">
            <a:extLst>
              <a:ext uri="{FF2B5EF4-FFF2-40B4-BE49-F238E27FC236}">
                <a16:creationId xmlns:a16="http://schemas.microsoft.com/office/drawing/2014/main" id="{048E6418-82E6-E746-96F5-B01738F88FBB}"/>
              </a:ext>
            </a:extLst>
          </p:cNvPr>
          <p:cNvSpPr txBox="1"/>
          <p:nvPr/>
        </p:nvSpPr>
        <p:spPr>
          <a:xfrm>
            <a:off x="430458" y="1745160"/>
            <a:ext cx="11054960" cy="7155805"/>
          </a:xfrm>
          <a:prstGeom prst="rect">
            <a:avLst/>
          </a:prstGeom>
          <a:noFill/>
        </p:spPr>
        <p:txBody>
          <a:bodyPr wrap="square" rtlCol="0">
            <a:spAutoFit/>
          </a:bodyPr>
          <a:lstStyle/>
          <a:p>
            <a:pPr marL="457200" indent="-457200">
              <a:lnSpc>
                <a:spcPct val="150000"/>
              </a:lnSpc>
              <a:buFont typeface="Arial" panose="020B0604020202020204" pitchFamily="34" charset="0"/>
              <a:buChar char="•"/>
            </a:pPr>
            <a:r>
              <a:rPr lang="tr-TR" sz="2700" smtClean="0"/>
              <a:t>Scope of the Project</a:t>
            </a:r>
          </a:p>
          <a:p>
            <a:pPr marL="457200" indent="-457200">
              <a:lnSpc>
                <a:spcPct val="150000"/>
              </a:lnSpc>
              <a:buFont typeface="Arial" panose="020B0604020202020204" pitchFamily="34" charset="0"/>
              <a:buChar char="•"/>
            </a:pPr>
            <a:r>
              <a:rPr lang="tr-TR" sz="2700" smtClean="0"/>
              <a:t>General Requirements</a:t>
            </a:r>
          </a:p>
          <a:p>
            <a:pPr marL="457200" indent="-457200">
              <a:lnSpc>
                <a:spcPct val="150000"/>
              </a:lnSpc>
              <a:buFont typeface="Arial" panose="020B0604020202020204" pitchFamily="34" charset="0"/>
              <a:buChar char="•"/>
            </a:pPr>
            <a:r>
              <a:rPr lang="tr-TR" sz="2700" smtClean="0"/>
              <a:t>PLC, HMI </a:t>
            </a:r>
            <a:endParaRPr lang="tr-TR" sz="2700" smtClean="0"/>
          </a:p>
          <a:p>
            <a:pPr marL="457200" indent="-457200">
              <a:lnSpc>
                <a:spcPct val="150000"/>
              </a:lnSpc>
              <a:buFont typeface="Arial" panose="020B0604020202020204" pitchFamily="34" charset="0"/>
              <a:buChar char="•"/>
            </a:pPr>
            <a:r>
              <a:rPr lang="tr-TR" sz="2700" smtClean="0"/>
              <a:t>Robot</a:t>
            </a:r>
          </a:p>
          <a:p>
            <a:pPr marL="457200" indent="-457200">
              <a:lnSpc>
                <a:spcPct val="150000"/>
              </a:lnSpc>
              <a:buFont typeface="Arial" panose="020B0604020202020204" pitchFamily="34" charset="0"/>
              <a:buChar char="•"/>
            </a:pPr>
            <a:r>
              <a:rPr lang="tr-TR" sz="2700" smtClean="0"/>
              <a:t>Image Proccessing</a:t>
            </a:r>
          </a:p>
          <a:p>
            <a:pPr marL="457200" indent="-457200">
              <a:lnSpc>
                <a:spcPct val="150000"/>
              </a:lnSpc>
              <a:buFont typeface="Arial" panose="020B0604020202020204" pitchFamily="34" charset="0"/>
              <a:buChar char="•"/>
            </a:pPr>
            <a:r>
              <a:rPr lang="tr-TR" sz="2700" smtClean="0"/>
              <a:t>Results and Conclusion</a:t>
            </a:r>
            <a:endParaRPr lang="tr-TR" sz="2700" dirty="0"/>
          </a:p>
          <a:p>
            <a:endParaRPr lang="tr-TR" sz="2700" dirty="0"/>
          </a:p>
          <a:p>
            <a:endParaRPr lang="tr-TR" sz="2700" dirty="0"/>
          </a:p>
          <a:p>
            <a:endParaRPr lang="tr-TR" sz="2700" dirty="0"/>
          </a:p>
          <a:p>
            <a:endParaRPr lang="tr-TR" sz="2700" dirty="0"/>
          </a:p>
          <a:p>
            <a:endParaRPr lang="tr-TR" sz="2700" dirty="0"/>
          </a:p>
          <a:p>
            <a:endParaRPr lang="tr-TR" sz="2700" dirty="0"/>
          </a:p>
          <a:p>
            <a:endParaRPr lang="tr-TR" sz="2700" dirty="0"/>
          </a:p>
          <a:p>
            <a:endParaRPr lang="tr-TR" sz="2700" dirty="0"/>
          </a:p>
        </p:txBody>
      </p:sp>
    </p:spTree>
    <p:extLst>
      <p:ext uri="{BB962C8B-B14F-4D97-AF65-F5344CB8AC3E}">
        <p14:creationId xmlns:p14="http://schemas.microsoft.com/office/powerpoint/2010/main" val="349901108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Resim 1"/>
          <p:cNvPicPr>
            <a:picLocks noChangeAspect="1"/>
          </p:cNvPicPr>
          <p:nvPr/>
        </p:nvPicPr>
        <p:blipFill>
          <a:blip r:embed="rId3"/>
          <a:stretch>
            <a:fillRect/>
          </a:stretch>
        </p:blipFill>
        <p:spPr>
          <a:xfrm>
            <a:off x="945845" y="1354975"/>
            <a:ext cx="3778400" cy="5023874"/>
          </a:xfrm>
          <a:prstGeom prst="rect">
            <a:avLst/>
          </a:prstGeom>
        </p:spPr>
      </p:pic>
      <p:sp>
        <p:nvSpPr>
          <p:cNvPr id="4" name="Başlık 3">
            <a:extLst>
              <a:ext uri="{FF2B5EF4-FFF2-40B4-BE49-F238E27FC236}">
                <a16:creationId xmlns:a16="http://schemas.microsoft.com/office/drawing/2014/main" id="{6F84B07D-A9AA-9E49-8305-641C55175AFD}"/>
              </a:ext>
            </a:extLst>
          </p:cNvPr>
          <p:cNvSpPr txBox="1">
            <a:spLocks/>
          </p:cNvSpPr>
          <p:nvPr/>
        </p:nvSpPr>
        <p:spPr>
          <a:xfrm>
            <a:off x="430458" y="218901"/>
            <a:ext cx="10833287" cy="769733"/>
          </a:xfrm>
          <a:prstGeom prst="rect">
            <a:avLst/>
          </a:prstGeom>
        </p:spPr>
        <p:txBody>
          <a:bodyPr vert="horz" lIns="91440" tIns="45720" rIns="91440" bIns="45720" rtlCol="0" anchor="b">
            <a:normAutofit fontScale="77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tr-TR" sz="4800" b="1" smtClean="0">
                <a:solidFill>
                  <a:schemeClr val="bg1"/>
                </a:solidFill>
                <a:latin typeface="Calibri" charset="0"/>
                <a:ea typeface="Calibri" charset="0"/>
                <a:cs typeface="Calibri" charset="0"/>
              </a:rPr>
              <a:t>PLC |Programming - Button control function block</a:t>
            </a:r>
            <a:endParaRPr lang="en-US" sz="4800" dirty="0">
              <a:solidFill>
                <a:schemeClr val="bg1"/>
              </a:solidFill>
              <a:latin typeface="Calibri" charset="0"/>
              <a:ea typeface="Calibri" charset="0"/>
              <a:cs typeface="Calibri" charset="0"/>
            </a:endParaRPr>
          </a:p>
        </p:txBody>
      </p:sp>
      <p:pic>
        <p:nvPicPr>
          <p:cNvPr id="5" name="Resim 4"/>
          <p:cNvPicPr>
            <a:picLocks noChangeAspect="1"/>
          </p:cNvPicPr>
          <p:nvPr/>
        </p:nvPicPr>
        <p:blipFill rotWithShape="1">
          <a:blip r:embed="rId4"/>
          <a:srcRect t="44763" b="30934"/>
          <a:stretch/>
        </p:blipFill>
        <p:spPr>
          <a:xfrm>
            <a:off x="5464715" y="2915674"/>
            <a:ext cx="5501869" cy="1712421"/>
          </a:xfrm>
          <a:prstGeom prst="rect">
            <a:avLst/>
          </a:prstGeom>
        </p:spPr>
      </p:pic>
      <p:sp>
        <p:nvSpPr>
          <p:cNvPr id="6" name="Dikdörtgen 5"/>
          <p:cNvSpPr/>
          <p:nvPr/>
        </p:nvSpPr>
        <p:spPr>
          <a:xfrm>
            <a:off x="3823855" y="1529542"/>
            <a:ext cx="789709" cy="56526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7" name="Dikdörtgen 6"/>
          <p:cNvSpPr/>
          <p:nvPr/>
        </p:nvSpPr>
        <p:spPr>
          <a:xfrm>
            <a:off x="3823855" y="4438996"/>
            <a:ext cx="789709" cy="435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8" name="Dikdörtgen 7"/>
          <p:cNvSpPr/>
          <p:nvPr/>
        </p:nvSpPr>
        <p:spPr>
          <a:xfrm>
            <a:off x="9742517" y="3204524"/>
            <a:ext cx="964275" cy="123447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Tree>
    <p:extLst>
      <p:ext uri="{BB962C8B-B14F-4D97-AF65-F5344CB8AC3E}">
        <p14:creationId xmlns:p14="http://schemas.microsoft.com/office/powerpoint/2010/main" val="261076182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6F84B07D-A9AA-9E49-8305-641C55175AFD}"/>
              </a:ext>
            </a:extLst>
          </p:cNvPr>
          <p:cNvSpPr txBox="1">
            <a:spLocks/>
          </p:cNvSpPr>
          <p:nvPr/>
        </p:nvSpPr>
        <p:spPr>
          <a:xfrm>
            <a:off x="430458" y="218901"/>
            <a:ext cx="10833287" cy="769733"/>
          </a:xfrm>
          <a:prstGeom prst="rect">
            <a:avLst/>
          </a:prstGeom>
        </p:spPr>
        <p:txBody>
          <a:bodyPr vert="horz" lIns="91440" tIns="45720" rIns="91440" bIns="45720" rtlCol="0" anchor="b">
            <a:normAutofit fontScale="77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tr-TR" sz="4800" b="1" smtClean="0">
                <a:solidFill>
                  <a:schemeClr val="bg1"/>
                </a:solidFill>
                <a:latin typeface="Calibri" charset="0"/>
                <a:ea typeface="Calibri" charset="0"/>
                <a:cs typeface="Calibri" charset="0"/>
              </a:rPr>
              <a:t>PLC |Programming – Product Counter function block</a:t>
            </a:r>
            <a:endParaRPr lang="en-US" sz="4800" dirty="0">
              <a:solidFill>
                <a:schemeClr val="bg1"/>
              </a:solidFill>
              <a:latin typeface="Calibri" charset="0"/>
              <a:ea typeface="Calibri" charset="0"/>
              <a:cs typeface="Calibri" charset="0"/>
            </a:endParaRPr>
          </a:p>
        </p:txBody>
      </p:sp>
      <p:sp>
        <p:nvSpPr>
          <p:cNvPr id="3" name="Metin kutusu 2">
            <a:extLst>
              <a:ext uri="{FF2B5EF4-FFF2-40B4-BE49-F238E27FC236}">
                <a16:creationId xmlns:a16="http://schemas.microsoft.com/office/drawing/2014/main" id="{048E6418-82E6-E746-96F5-B01738F88FBB}"/>
              </a:ext>
            </a:extLst>
          </p:cNvPr>
          <p:cNvSpPr txBox="1"/>
          <p:nvPr/>
        </p:nvSpPr>
        <p:spPr>
          <a:xfrm>
            <a:off x="430457" y="1745160"/>
            <a:ext cx="4873063" cy="175432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tr-TR"/>
              <a:t>Used for controlling </a:t>
            </a:r>
            <a:r>
              <a:rPr lang="tr-TR" smtClean="0"/>
              <a:t>the product number on the conveyor.</a:t>
            </a:r>
          </a:p>
          <a:p>
            <a:pPr marL="285750" indent="-285750">
              <a:lnSpc>
                <a:spcPct val="150000"/>
              </a:lnSpc>
              <a:buFont typeface="Arial" panose="020B0604020202020204" pitchFamily="34" charset="0"/>
              <a:buChar char="•"/>
            </a:pPr>
            <a:r>
              <a:rPr lang="tr-TR" smtClean="0"/>
              <a:t>Also used to sending the part number to the Robot for palletizing.</a:t>
            </a:r>
            <a:endParaRPr lang="tr-TR"/>
          </a:p>
        </p:txBody>
      </p:sp>
      <p:pic>
        <p:nvPicPr>
          <p:cNvPr id="2" name="Resim 1"/>
          <p:cNvPicPr>
            <a:picLocks noChangeAspect="1"/>
          </p:cNvPicPr>
          <p:nvPr/>
        </p:nvPicPr>
        <p:blipFill>
          <a:blip r:embed="rId3"/>
          <a:stretch>
            <a:fillRect/>
          </a:stretch>
        </p:blipFill>
        <p:spPr>
          <a:xfrm>
            <a:off x="6936105" y="1745160"/>
            <a:ext cx="4485582" cy="4022784"/>
          </a:xfrm>
          <a:prstGeom prst="rect">
            <a:avLst/>
          </a:prstGeom>
        </p:spPr>
      </p:pic>
    </p:spTree>
    <p:extLst>
      <p:ext uri="{BB962C8B-B14F-4D97-AF65-F5344CB8AC3E}">
        <p14:creationId xmlns:p14="http://schemas.microsoft.com/office/powerpoint/2010/main" val="8725975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6F84B07D-A9AA-9E49-8305-641C55175AFD}"/>
              </a:ext>
            </a:extLst>
          </p:cNvPr>
          <p:cNvSpPr txBox="1">
            <a:spLocks/>
          </p:cNvSpPr>
          <p:nvPr/>
        </p:nvSpPr>
        <p:spPr>
          <a:xfrm>
            <a:off x="430458" y="218901"/>
            <a:ext cx="10833287" cy="769733"/>
          </a:xfrm>
          <a:prstGeom prst="rect">
            <a:avLst/>
          </a:prstGeom>
        </p:spPr>
        <p:txBody>
          <a:bodyPr vert="horz" lIns="91440" tIns="45720" rIns="91440" bIns="45720" rtlCol="0" anchor="b">
            <a:normAutofit fontScale="77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tr-TR" sz="4800" b="1" smtClean="0">
                <a:solidFill>
                  <a:schemeClr val="bg1"/>
                </a:solidFill>
                <a:latin typeface="Calibri" charset="0"/>
                <a:ea typeface="Calibri" charset="0"/>
                <a:cs typeface="Calibri" charset="0"/>
              </a:rPr>
              <a:t>PLC |Programming – Product Counter function block</a:t>
            </a:r>
            <a:endParaRPr lang="en-US" sz="4800" dirty="0">
              <a:solidFill>
                <a:schemeClr val="bg1"/>
              </a:solidFill>
              <a:latin typeface="Calibri" charset="0"/>
              <a:ea typeface="Calibri" charset="0"/>
              <a:cs typeface="Calibri" charset="0"/>
            </a:endParaRPr>
          </a:p>
        </p:txBody>
      </p:sp>
      <p:pic>
        <p:nvPicPr>
          <p:cNvPr id="2" name="Resim 1"/>
          <p:cNvPicPr>
            <a:picLocks noChangeAspect="1"/>
          </p:cNvPicPr>
          <p:nvPr/>
        </p:nvPicPr>
        <p:blipFill>
          <a:blip r:embed="rId3"/>
          <a:stretch>
            <a:fillRect/>
          </a:stretch>
        </p:blipFill>
        <p:spPr>
          <a:xfrm>
            <a:off x="224445" y="1519881"/>
            <a:ext cx="5544588" cy="4866372"/>
          </a:xfrm>
          <a:prstGeom prst="rect">
            <a:avLst/>
          </a:prstGeom>
        </p:spPr>
      </p:pic>
      <p:pic>
        <p:nvPicPr>
          <p:cNvPr id="5" name="Resim 4"/>
          <p:cNvPicPr>
            <a:picLocks noChangeAspect="1"/>
          </p:cNvPicPr>
          <p:nvPr/>
        </p:nvPicPr>
        <p:blipFill>
          <a:blip r:embed="rId4"/>
          <a:stretch>
            <a:fillRect/>
          </a:stretch>
        </p:blipFill>
        <p:spPr>
          <a:xfrm>
            <a:off x="5847101" y="2914338"/>
            <a:ext cx="6312510" cy="2077457"/>
          </a:xfrm>
          <a:prstGeom prst="rect">
            <a:avLst/>
          </a:prstGeom>
        </p:spPr>
      </p:pic>
    </p:spTree>
    <p:extLst>
      <p:ext uri="{BB962C8B-B14F-4D97-AF65-F5344CB8AC3E}">
        <p14:creationId xmlns:p14="http://schemas.microsoft.com/office/powerpoint/2010/main" val="3406323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6F84B07D-A9AA-9E49-8305-641C55175AFD}"/>
              </a:ext>
            </a:extLst>
          </p:cNvPr>
          <p:cNvSpPr txBox="1">
            <a:spLocks/>
          </p:cNvSpPr>
          <p:nvPr/>
        </p:nvSpPr>
        <p:spPr>
          <a:xfrm>
            <a:off x="430458" y="218901"/>
            <a:ext cx="10833287" cy="769733"/>
          </a:xfrm>
          <a:prstGeom prst="rect">
            <a:avLst/>
          </a:prstGeom>
        </p:spPr>
        <p:txBody>
          <a:bodyPr vert="horz" lIns="91440" tIns="45720" rIns="91440" bIns="45720" rtlCol="0" anchor="b">
            <a:normAutofit fontScale="77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tr-TR" sz="4800" b="1" smtClean="0">
                <a:solidFill>
                  <a:schemeClr val="bg1"/>
                </a:solidFill>
                <a:latin typeface="Calibri" charset="0"/>
                <a:ea typeface="Calibri" charset="0"/>
                <a:cs typeface="Calibri" charset="0"/>
              </a:rPr>
              <a:t>PLC |Programming – Camera System function block</a:t>
            </a:r>
            <a:endParaRPr lang="en-US" sz="4800" dirty="0">
              <a:solidFill>
                <a:schemeClr val="bg1"/>
              </a:solidFill>
              <a:latin typeface="Calibri" charset="0"/>
              <a:ea typeface="Calibri" charset="0"/>
              <a:cs typeface="Calibri" charset="0"/>
            </a:endParaRPr>
          </a:p>
        </p:txBody>
      </p:sp>
      <p:pic>
        <p:nvPicPr>
          <p:cNvPr id="3" name="Resim 2"/>
          <p:cNvPicPr>
            <a:picLocks noChangeAspect="1"/>
          </p:cNvPicPr>
          <p:nvPr/>
        </p:nvPicPr>
        <p:blipFill>
          <a:blip r:embed="rId3"/>
          <a:stretch>
            <a:fillRect/>
          </a:stretch>
        </p:blipFill>
        <p:spPr>
          <a:xfrm>
            <a:off x="6874193" y="1925033"/>
            <a:ext cx="4514244" cy="4029823"/>
          </a:xfrm>
          <a:prstGeom prst="rect">
            <a:avLst/>
          </a:prstGeom>
        </p:spPr>
      </p:pic>
      <p:sp>
        <p:nvSpPr>
          <p:cNvPr id="6" name="Metin kutusu 5">
            <a:extLst>
              <a:ext uri="{FF2B5EF4-FFF2-40B4-BE49-F238E27FC236}">
                <a16:creationId xmlns:a16="http://schemas.microsoft.com/office/drawing/2014/main" id="{048E6418-82E6-E746-96F5-B01738F88FBB}"/>
              </a:ext>
            </a:extLst>
          </p:cNvPr>
          <p:cNvSpPr txBox="1"/>
          <p:nvPr/>
        </p:nvSpPr>
        <p:spPr>
          <a:xfrm>
            <a:off x="430457" y="1745160"/>
            <a:ext cx="4873063" cy="3000821"/>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tr-TR" smtClean="0"/>
              <a:t>M2.0 signal is recieving from PC (Python) algorithm.</a:t>
            </a:r>
          </a:p>
          <a:p>
            <a:pPr marL="285750" indent="-285750">
              <a:lnSpc>
                <a:spcPct val="150000"/>
              </a:lnSpc>
              <a:buFont typeface="Arial" panose="020B0604020202020204" pitchFamily="34" charset="0"/>
              <a:buChar char="•"/>
            </a:pPr>
            <a:r>
              <a:rPr lang="tr-TR" smtClean="0"/>
              <a:t>If Python sends the coordinates and angle, the datas writing to the x,y and theta variables in PLC.</a:t>
            </a:r>
          </a:p>
          <a:p>
            <a:pPr marL="285750" indent="-285750">
              <a:lnSpc>
                <a:spcPct val="150000"/>
              </a:lnSpc>
              <a:buFont typeface="Arial" panose="020B0604020202020204" pitchFamily="34" charset="0"/>
              <a:buChar char="•"/>
            </a:pPr>
            <a:r>
              <a:rPr lang="en-US"/>
              <a:t>The data in the output is the sum of the values with offsets.</a:t>
            </a:r>
            <a:endParaRPr lang="tr-TR" smtClean="0"/>
          </a:p>
        </p:txBody>
      </p:sp>
    </p:spTree>
    <p:extLst>
      <p:ext uri="{BB962C8B-B14F-4D97-AF65-F5344CB8AC3E}">
        <p14:creationId xmlns:p14="http://schemas.microsoft.com/office/powerpoint/2010/main" val="2984176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wipe(down)">
                                      <p:cBhvr>
                                        <p:cTn id="14"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6F84B07D-A9AA-9E49-8305-641C55175AFD}"/>
              </a:ext>
            </a:extLst>
          </p:cNvPr>
          <p:cNvSpPr txBox="1">
            <a:spLocks/>
          </p:cNvSpPr>
          <p:nvPr/>
        </p:nvSpPr>
        <p:spPr>
          <a:xfrm>
            <a:off x="430458" y="218901"/>
            <a:ext cx="10833287" cy="769733"/>
          </a:xfrm>
          <a:prstGeom prst="rect">
            <a:avLst/>
          </a:prstGeom>
        </p:spPr>
        <p:txBody>
          <a:bodyPr vert="horz" lIns="91440" tIns="45720" rIns="91440" bIns="45720" rtlCol="0" anchor="b">
            <a:normAutofit fontScale="77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tr-TR" sz="4800" b="1">
                <a:solidFill>
                  <a:schemeClr val="bg1"/>
                </a:solidFill>
                <a:latin typeface="Calibri" charset="0"/>
                <a:ea typeface="Calibri" charset="0"/>
                <a:cs typeface="Calibri" charset="0"/>
              </a:rPr>
              <a:t>PLC |Programming – Camera System function block</a:t>
            </a:r>
            <a:endParaRPr lang="en-US" sz="4800" dirty="0">
              <a:solidFill>
                <a:schemeClr val="bg1"/>
              </a:solidFill>
              <a:latin typeface="Calibri" charset="0"/>
              <a:ea typeface="Calibri" charset="0"/>
              <a:cs typeface="Calibri" charset="0"/>
            </a:endParaRPr>
          </a:p>
        </p:txBody>
      </p:sp>
      <p:pic>
        <p:nvPicPr>
          <p:cNvPr id="3" name="Resim 2"/>
          <p:cNvPicPr>
            <a:picLocks noChangeAspect="1"/>
          </p:cNvPicPr>
          <p:nvPr/>
        </p:nvPicPr>
        <p:blipFill>
          <a:blip r:embed="rId3"/>
          <a:stretch>
            <a:fillRect/>
          </a:stretch>
        </p:blipFill>
        <p:spPr>
          <a:xfrm>
            <a:off x="108067" y="2378606"/>
            <a:ext cx="4164676" cy="1828932"/>
          </a:xfrm>
          <a:prstGeom prst="rect">
            <a:avLst/>
          </a:prstGeom>
        </p:spPr>
      </p:pic>
      <p:pic>
        <p:nvPicPr>
          <p:cNvPr id="6" name="Resim 5"/>
          <p:cNvPicPr>
            <a:picLocks noChangeAspect="1"/>
          </p:cNvPicPr>
          <p:nvPr/>
        </p:nvPicPr>
        <p:blipFill>
          <a:blip r:embed="rId4"/>
          <a:stretch>
            <a:fillRect/>
          </a:stretch>
        </p:blipFill>
        <p:spPr>
          <a:xfrm>
            <a:off x="4743970" y="1369146"/>
            <a:ext cx="7010226" cy="4927980"/>
          </a:xfrm>
          <a:prstGeom prst="rect">
            <a:avLst/>
          </a:prstGeom>
        </p:spPr>
      </p:pic>
    </p:spTree>
    <p:extLst>
      <p:ext uri="{BB962C8B-B14F-4D97-AF65-F5344CB8AC3E}">
        <p14:creationId xmlns:p14="http://schemas.microsoft.com/office/powerpoint/2010/main" val="367320876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6F84B07D-A9AA-9E49-8305-641C55175AFD}"/>
              </a:ext>
            </a:extLst>
          </p:cNvPr>
          <p:cNvSpPr txBox="1">
            <a:spLocks/>
          </p:cNvSpPr>
          <p:nvPr/>
        </p:nvSpPr>
        <p:spPr>
          <a:xfrm>
            <a:off x="430458" y="218901"/>
            <a:ext cx="10833287" cy="76973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tr-TR" sz="4800" b="1">
                <a:solidFill>
                  <a:schemeClr val="bg1"/>
                </a:solidFill>
                <a:latin typeface="Calibri" charset="0"/>
                <a:ea typeface="Calibri" charset="0"/>
                <a:cs typeface="Calibri" charset="0"/>
              </a:rPr>
              <a:t>PLC |Programming – </a:t>
            </a:r>
            <a:r>
              <a:rPr lang="tr-TR" sz="4800" b="1" smtClean="0">
                <a:solidFill>
                  <a:schemeClr val="bg1"/>
                </a:solidFill>
                <a:latin typeface="Calibri" charset="0"/>
                <a:ea typeface="Calibri" charset="0"/>
                <a:cs typeface="Calibri" charset="0"/>
              </a:rPr>
              <a:t>Main System</a:t>
            </a:r>
            <a:endParaRPr lang="en-US" sz="4800" dirty="0">
              <a:solidFill>
                <a:schemeClr val="bg1"/>
              </a:solidFill>
              <a:latin typeface="Calibri" charset="0"/>
              <a:ea typeface="Calibri" charset="0"/>
              <a:cs typeface="Calibri" charset="0"/>
            </a:endParaRPr>
          </a:p>
        </p:txBody>
      </p:sp>
      <p:sp>
        <p:nvSpPr>
          <p:cNvPr id="5" name="Metin kutusu 4">
            <a:extLst>
              <a:ext uri="{FF2B5EF4-FFF2-40B4-BE49-F238E27FC236}">
                <a16:creationId xmlns:a16="http://schemas.microsoft.com/office/drawing/2014/main" id="{048E6418-82E6-E746-96F5-B01738F88FBB}"/>
              </a:ext>
            </a:extLst>
          </p:cNvPr>
          <p:cNvSpPr txBox="1"/>
          <p:nvPr/>
        </p:nvSpPr>
        <p:spPr>
          <a:xfrm>
            <a:off x="430457" y="1745160"/>
            <a:ext cx="11506619" cy="4662815"/>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tr-TR" smtClean="0"/>
              <a:t>T</a:t>
            </a:r>
            <a:r>
              <a:rPr lang="en-US" smtClean="0"/>
              <a:t>he </a:t>
            </a:r>
            <a:r>
              <a:rPr lang="en-US"/>
              <a:t>entire main </a:t>
            </a:r>
            <a:r>
              <a:rPr lang="tr-TR" smtClean="0"/>
              <a:t>flow</a:t>
            </a:r>
            <a:r>
              <a:rPr lang="en-US" smtClean="0"/>
              <a:t> </a:t>
            </a:r>
            <a:r>
              <a:rPr lang="en-US"/>
              <a:t>is in this function block</a:t>
            </a:r>
            <a:r>
              <a:rPr lang="en-US" smtClean="0"/>
              <a:t>.</a:t>
            </a:r>
            <a:endParaRPr lang="tr-TR" smtClean="0"/>
          </a:p>
          <a:p>
            <a:pPr marL="285750" indent="-285750">
              <a:lnSpc>
                <a:spcPct val="150000"/>
              </a:lnSpc>
              <a:buFont typeface="Arial" panose="020B0604020202020204" pitchFamily="34" charset="0"/>
              <a:buChar char="•"/>
            </a:pPr>
            <a:endParaRPr lang="tr-TR" smtClean="0"/>
          </a:p>
          <a:p>
            <a:pPr marL="285750" indent="-285750">
              <a:lnSpc>
                <a:spcPct val="150000"/>
              </a:lnSpc>
              <a:buFont typeface="Arial" panose="020B0604020202020204" pitchFamily="34" charset="0"/>
              <a:buChar char="•"/>
            </a:pPr>
            <a:r>
              <a:rPr lang="tr-TR" smtClean="0"/>
              <a:t>All inputs and variables are inputs of this function block and also all outputs and variables are outputs of this function block.</a:t>
            </a:r>
          </a:p>
          <a:p>
            <a:pPr marL="285750" indent="-285750">
              <a:lnSpc>
                <a:spcPct val="150000"/>
              </a:lnSpc>
              <a:buFont typeface="Arial" panose="020B0604020202020204" pitchFamily="34" charset="0"/>
              <a:buChar char="•"/>
            </a:pPr>
            <a:endParaRPr lang="tr-TR" smtClean="0"/>
          </a:p>
          <a:p>
            <a:pPr marL="285750" indent="-285750">
              <a:lnSpc>
                <a:spcPct val="150000"/>
              </a:lnSpc>
              <a:buFont typeface="Arial" panose="020B0604020202020204" pitchFamily="34" charset="0"/>
              <a:buChar char="•"/>
            </a:pPr>
            <a:r>
              <a:rPr lang="tr-TR" smtClean="0"/>
              <a:t>Programming with STATE MACHINE and SEQUENTIAL PROGRAMMING.</a:t>
            </a:r>
          </a:p>
          <a:p>
            <a:pPr marL="285750" indent="-285750">
              <a:lnSpc>
                <a:spcPct val="150000"/>
              </a:lnSpc>
              <a:buFont typeface="Arial" panose="020B0604020202020204" pitchFamily="34" charset="0"/>
              <a:buChar char="•"/>
            </a:pPr>
            <a:endParaRPr lang="tr-TR" smtClean="0"/>
          </a:p>
          <a:p>
            <a:pPr marL="285750" indent="-285750">
              <a:lnSpc>
                <a:spcPct val="150000"/>
              </a:lnSpc>
              <a:buFont typeface="Arial" panose="020B0604020202020204" pitchFamily="34" charset="0"/>
              <a:buChar char="•"/>
            </a:pPr>
            <a:r>
              <a:rPr lang="tr-TR" smtClean="0"/>
              <a:t>Realizing state machine with integer variable.</a:t>
            </a:r>
          </a:p>
          <a:p>
            <a:pPr marL="285750" indent="-285750">
              <a:lnSpc>
                <a:spcPct val="150000"/>
              </a:lnSpc>
              <a:buFont typeface="Arial" panose="020B0604020202020204" pitchFamily="34" charset="0"/>
              <a:buChar char="•"/>
            </a:pPr>
            <a:endParaRPr lang="tr-TR" smtClean="0"/>
          </a:p>
          <a:p>
            <a:pPr marL="285750" indent="-285750">
              <a:lnSpc>
                <a:spcPct val="150000"/>
              </a:lnSpc>
              <a:buFont typeface="Arial" panose="020B0604020202020204" pitchFamily="34" charset="0"/>
              <a:buChar char="•"/>
            </a:pPr>
            <a:r>
              <a:rPr lang="tr-TR" smtClean="0"/>
              <a:t>Safety variable for state switching.</a:t>
            </a:r>
          </a:p>
          <a:p>
            <a:pPr marL="285750" indent="-285750">
              <a:lnSpc>
                <a:spcPct val="150000"/>
              </a:lnSpc>
              <a:buFont typeface="Arial" panose="020B0604020202020204" pitchFamily="34" charset="0"/>
              <a:buChar char="•"/>
            </a:pPr>
            <a:endParaRPr lang="tr-TR" smtClean="0"/>
          </a:p>
        </p:txBody>
      </p:sp>
      <p:pic>
        <p:nvPicPr>
          <p:cNvPr id="2" name="Resim 1"/>
          <p:cNvPicPr>
            <a:picLocks noChangeAspect="1"/>
          </p:cNvPicPr>
          <p:nvPr/>
        </p:nvPicPr>
        <p:blipFill>
          <a:blip r:embed="rId3"/>
          <a:stretch>
            <a:fillRect/>
          </a:stretch>
        </p:blipFill>
        <p:spPr>
          <a:xfrm>
            <a:off x="6183766" y="5020888"/>
            <a:ext cx="5266612" cy="1144916"/>
          </a:xfrm>
          <a:prstGeom prst="rect">
            <a:avLst/>
          </a:prstGeom>
        </p:spPr>
      </p:pic>
    </p:spTree>
    <p:extLst>
      <p:ext uri="{BB962C8B-B14F-4D97-AF65-F5344CB8AC3E}">
        <p14:creationId xmlns:p14="http://schemas.microsoft.com/office/powerpoint/2010/main" val="105466732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6F84B07D-A9AA-9E49-8305-641C55175AFD}"/>
              </a:ext>
            </a:extLst>
          </p:cNvPr>
          <p:cNvSpPr txBox="1">
            <a:spLocks/>
          </p:cNvSpPr>
          <p:nvPr/>
        </p:nvSpPr>
        <p:spPr>
          <a:xfrm>
            <a:off x="430458" y="218901"/>
            <a:ext cx="10833287" cy="76973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tr-TR" sz="4800" b="1">
                <a:solidFill>
                  <a:schemeClr val="bg1"/>
                </a:solidFill>
                <a:latin typeface="Calibri" charset="0"/>
                <a:ea typeface="Calibri" charset="0"/>
                <a:cs typeface="Calibri" charset="0"/>
              </a:rPr>
              <a:t>PLC |Programming – </a:t>
            </a:r>
            <a:r>
              <a:rPr lang="tr-TR" sz="4800" b="1" smtClean="0">
                <a:solidFill>
                  <a:schemeClr val="bg1"/>
                </a:solidFill>
                <a:latin typeface="Calibri" charset="0"/>
                <a:ea typeface="Calibri" charset="0"/>
                <a:cs typeface="Calibri" charset="0"/>
              </a:rPr>
              <a:t>State Machine</a:t>
            </a:r>
            <a:endParaRPr lang="en-US" sz="4800" dirty="0">
              <a:solidFill>
                <a:schemeClr val="bg1"/>
              </a:solidFill>
              <a:latin typeface="Calibri" charset="0"/>
              <a:ea typeface="Calibri" charset="0"/>
              <a:cs typeface="Calibri" charset="0"/>
            </a:endParaRPr>
          </a:p>
        </p:txBody>
      </p:sp>
      <p:pic>
        <p:nvPicPr>
          <p:cNvPr id="2" name="Resim 1"/>
          <p:cNvPicPr>
            <a:picLocks noChangeAspect="1"/>
          </p:cNvPicPr>
          <p:nvPr/>
        </p:nvPicPr>
        <p:blipFill>
          <a:blip r:embed="rId3"/>
          <a:stretch>
            <a:fillRect/>
          </a:stretch>
        </p:blipFill>
        <p:spPr>
          <a:xfrm>
            <a:off x="0" y="-18183"/>
            <a:ext cx="12192000" cy="6876183"/>
          </a:xfrm>
          <a:prstGeom prst="rect">
            <a:avLst/>
          </a:prstGeom>
        </p:spPr>
      </p:pic>
    </p:spTree>
    <p:extLst>
      <p:ext uri="{BB962C8B-B14F-4D97-AF65-F5344CB8AC3E}">
        <p14:creationId xmlns:p14="http://schemas.microsoft.com/office/powerpoint/2010/main" val="390318681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6F84B07D-A9AA-9E49-8305-641C55175AFD}"/>
              </a:ext>
            </a:extLst>
          </p:cNvPr>
          <p:cNvSpPr txBox="1">
            <a:spLocks/>
          </p:cNvSpPr>
          <p:nvPr/>
        </p:nvSpPr>
        <p:spPr>
          <a:xfrm>
            <a:off x="430458" y="218901"/>
            <a:ext cx="10833287" cy="76973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tr-TR" sz="4800" b="1">
                <a:solidFill>
                  <a:schemeClr val="bg1"/>
                </a:solidFill>
                <a:latin typeface="Calibri" charset="0"/>
                <a:ea typeface="Calibri" charset="0"/>
                <a:cs typeface="Calibri" charset="0"/>
              </a:rPr>
              <a:t>PLC |Programming – </a:t>
            </a:r>
            <a:r>
              <a:rPr lang="tr-TR" sz="4800" b="1" smtClean="0">
                <a:solidFill>
                  <a:schemeClr val="bg1"/>
                </a:solidFill>
                <a:latin typeface="Calibri" charset="0"/>
                <a:ea typeface="Calibri" charset="0"/>
                <a:cs typeface="Calibri" charset="0"/>
              </a:rPr>
              <a:t>Main System</a:t>
            </a:r>
            <a:endParaRPr lang="en-US" sz="4800" dirty="0">
              <a:solidFill>
                <a:schemeClr val="bg1"/>
              </a:solidFill>
              <a:latin typeface="Calibri" charset="0"/>
              <a:ea typeface="Calibri" charset="0"/>
              <a:cs typeface="Calibri" charset="0"/>
            </a:endParaRPr>
          </a:p>
        </p:txBody>
      </p:sp>
      <p:sp>
        <p:nvSpPr>
          <p:cNvPr id="5" name="Metin kutusu 4">
            <a:extLst>
              <a:ext uri="{FF2B5EF4-FFF2-40B4-BE49-F238E27FC236}">
                <a16:creationId xmlns:a16="http://schemas.microsoft.com/office/drawing/2014/main" id="{048E6418-82E6-E746-96F5-B01738F88FBB}"/>
              </a:ext>
            </a:extLst>
          </p:cNvPr>
          <p:cNvSpPr txBox="1"/>
          <p:nvPr/>
        </p:nvSpPr>
        <p:spPr>
          <a:xfrm>
            <a:off x="430457" y="1745160"/>
            <a:ext cx="11506619" cy="5078313"/>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tr-TR" smtClean="0"/>
              <a:t>State 0: Initial state.</a:t>
            </a:r>
          </a:p>
          <a:p>
            <a:pPr marL="285750" indent="-285750">
              <a:lnSpc>
                <a:spcPct val="150000"/>
              </a:lnSpc>
              <a:buFont typeface="Arial" panose="020B0604020202020204" pitchFamily="34" charset="0"/>
              <a:buChar char="•"/>
            </a:pPr>
            <a:r>
              <a:rPr lang="tr-TR" smtClean="0"/>
              <a:t>State 10: Waiting for the product.</a:t>
            </a:r>
          </a:p>
          <a:p>
            <a:pPr marL="285750" indent="-285750">
              <a:lnSpc>
                <a:spcPct val="150000"/>
              </a:lnSpc>
              <a:buFont typeface="Arial" panose="020B0604020202020204" pitchFamily="34" charset="0"/>
              <a:buChar char="•"/>
            </a:pPr>
            <a:r>
              <a:rPr lang="tr-TR"/>
              <a:t>State </a:t>
            </a:r>
            <a:r>
              <a:rPr lang="tr-TR" smtClean="0"/>
              <a:t>20</a:t>
            </a:r>
            <a:r>
              <a:rPr lang="tr-TR"/>
              <a:t>: </a:t>
            </a:r>
            <a:r>
              <a:rPr lang="tr-TR" smtClean="0"/>
              <a:t>Conveyor motor start.</a:t>
            </a:r>
            <a:endParaRPr lang="tr-TR"/>
          </a:p>
          <a:p>
            <a:pPr marL="285750" indent="-285750">
              <a:lnSpc>
                <a:spcPct val="150000"/>
              </a:lnSpc>
              <a:buFont typeface="Arial" panose="020B0604020202020204" pitchFamily="34" charset="0"/>
              <a:buChar char="•"/>
            </a:pPr>
            <a:r>
              <a:rPr lang="tr-TR"/>
              <a:t>State </a:t>
            </a:r>
            <a:r>
              <a:rPr lang="tr-TR" smtClean="0"/>
              <a:t>30</a:t>
            </a:r>
            <a:r>
              <a:rPr lang="tr-TR"/>
              <a:t>: Conveyor motor </a:t>
            </a:r>
            <a:r>
              <a:rPr lang="tr-TR" smtClean="0"/>
              <a:t>stop.</a:t>
            </a:r>
          </a:p>
          <a:p>
            <a:pPr marL="285750" indent="-285750">
              <a:lnSpc>
                <a:spcPct val="150000"/>
              </a:lnSpc>
              <a:buFont typeface="Arial" panose="020B0604020202020204" pitchFamily="34" charset="0"/>
              <a:buChar char="•"/>
            </a:pPr>
            <a:r>
              <a:rPr lang="tr-TR"/>
              <a:t>State </a:t>
            </a:r>
            <a:r>
              <a:rPr lang="tr-TR" smtClean="0"/>
              <a:t>40</a:t>
            </a:r>
            <a:r>
              <a:rPr lang="tr-TR"/>
              <a:t>: </a:t>
            </a:r>
            <a:r>
              <a:rPr lang="tr-TR" smtClean="0"/>
              <a:t>Giving permission to the python algorithm and sending data to plc, sending start robot bit and coordinates to the robot.</a:t>
            </a:r>
            <a:endParaRPr lang="tr-TR"/>
          </a:p>
          <a:p>
            <a:pPr marL="285750" indent="-285750">
              <a:lnSpc>
                <a:spcPct val="150000"/>
              </a:lnSpc>
              <a:buFont typeface="Arial" panose="020B0604020202020204" pitchFamily="34" charset="0"/>
              <a:buChar char="•"/>
            </a:pPr>
            <a:r>
              <a:rPr lang="tr-TR"/>
              <a:t>State </a:t>
            </a:r>
            <a:r>
              <a:rPr lang="tr-TR" smtClean="0"/>
              <a:t>50</a:t>
            </a:r>
            <a:r>
              <a:rPr lang="tr-TR"/>
              <a:t>: </a:t>
            </a:r>
            <a:r>
              <a:rPr lang="en-US"/>
              <a:t>The step that allows the conveyor to continue depending on whether there is a </a:t>
            </a:r>
            <a:r>
              <a:rPr lang="tr-TR" smtClean="0"/>
              <a:t>product</a:t>
            </a:r>
            <a:r>
              <a:rPr lang="en-US" smtClean="0"/>
              <a:t> </a:t>
            </a:r>
            <a:r>
              <a:rPr lang="en-US"/>
              <a:t>on the conveyor or not</a:t>
            </a:r>
            <a:r>
              <a:rPr lang="en-US" smtClean="0"/>
              <a:t>.</a:t>
            </a:r>
            <a:endParaRPr lang="tr-TR" smtClean="0"/>
          </a:p>
          <a:p>
            <a:pPr marL="285750" indent="-285750">
              <a:lnSpc>
                <a:spcPct val="150000"/>
              </a:lnSpc>
              <a:buFont typeface="Arial" panose="020B0604020202020204" pitchFamily="34" charset="0"/>
              <a:buChar char="•"/>
            </a:pPr>
            <a:r>
              <a:rPr lang="tr-TR"/>
              <a:t>State </a:t>
            </a:r>
            <a:r>
              <a:rPr lang="tr-TR" smtClean="0"/>
              <a:t>-1000: Stop state.</a:t>
            </a:r>
            <a:endParaRPr lang="tr-TR"/>
          </a:p>
          <a:p>
            <a:pPr marL="285750" indent="-285750">
              <a:lnSpc>
                <a:spcPct val="150000"/>
              </a:lnSpc>
              <a:buFont typeface="Arial" panose="020B0604020202020204" pitchFamily="34" charset="0"/>
              <a:buChar char="•"/>
            </a:pPr>
            <a:r>
              <a:rPr lang="tr-TR"/>
              <a:t>State </a:t>
            </a:r>
            <a:r>
              <a:rPr lang="tr-TR" smtClean="0"/>
              <a:t>-2000: Emergency stop state.</a:t>
            </a:r>
            <a:endParaRPr lang="tr-TR"/>
          </a:p>
          <a:p>
            <a:pPr marL="285750" indent="-285750">
              <a:lnSpc>
                <a:spcPct val="150000"/>
              </a:lnSpc>
              <a:buFont typeface="Arial" panose="020B0604020202020204" pitchFamily="34" charset="0"/>
              <a:buChar char="•"/>
            </a:pPr>
            <a:endParaRPr lang="tr-TR" smtClean="0"/>
          </a:p>
          <a:p>
            <a:pPr marL="285750" indent="-285750">
              <a:lnSpc>
                <a:spcPct val="150000"/>
              </a:lnSpc>
              <a:buFont typeface="Arial" panose="020B0604020202020204" pitchFamily="34" charset="0"/>
              <a:buChar char="•"/>
            </a:pPr>
            <a:endParaRPr lang="tr-TR" smtClean="0"/>
          </a:p>
        </p:txBody>
      </p:sp>
    </p:spTree>
    <p:extLst>
      <p:ext uri="{BB962C8B-B14F-4D97-AF65-F5344CB8AC3E}">
        <p14:creationId xmlns:p14="http://schemas.microsoft.com/office/powerpoint/2010/main" val="263742889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6F84B07D-A9AA-9E49-8305-641C55175AFD}"/>
              </a:ext>
            </a:extLst>
          </p:cNvPr>
          <p:cNvSpPr txBox="1">
            <a:spLocks/>
          </p:cNvSpPr>
          <p:nvPr/>
        </p:nvSpPr>
        <p:spPr>
          <a:xfrm>
            <a:off x="430458" y="218901"/>
            <a:ext cx="10833287" cy="76973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tr-TR" sz="4800" b="1">
                <a:solidFill>
                  <a:schemeClr val="bg1"/>
                </a:solidFill>
                <a:latin typeface="Calibri" charset="0"/>
                <a:ea typeface="Calibri" charset="0"/>
                <a:cs typeface="Calibri" charset="0"/>
              </a:rPr>
              <a:t>PLC |Programming – </a:t>
            </a:r>
            <a:r>
              <a:rPr lang="tr-TR" sz="4800" b="1" smtClean="0">
                <a:solidFill>
                  <a:schemeClr val="bg1"/>
                </a:solidFill>
                <a:latin typeface="Calibri" charset="0"/>
                <a:ea typeface="Calibri" charset="0"/>
                <a:cs typeface="Calibri" charset="0"/>
              </a:rPr>
              <a:t>Main System</a:t>
            </a:r>
            <a:endParaRPr lang="en-US" sz="4800" dirty="0">
              <a:solidFill>
                <a:schemeClr val="bg1"/>
              </a:solidFill>
              <a:latin typeface="Calibri" charset="0"/>
              <a:ea typeface="Calibri" charset="0"/>
              <a:cs typeface="Calibri" charset="0"/>
            </a:endParaRPr>
          </a:p>
        </p:txBody>
      </p:sp>
      <p:pic>
        <p:nvPicPr>
          <p:cNvPr id="2" name="Resim 1"/>
          <p:cNvPicPr>
            <a:picLocks noChangeAspect="1"/>
          </p:cNvPicPr>
          <p:nvPr/>
        </p:nvPicPr>
        <p:blipFill>
          <a:blip r:embed="rId3"/>
          <a:stretch>
            <a:fillRect/>
          </a:stretch>
        </p:blipFill>
        <p:spPr>
          <a:xfrm>
            <a:off x="2829997" y="2152996"/>
            <a:ext cx="6034208" cy="2973272"/>
          </a:xfrm>
          <a:prstGeom prst="rect">
            <a:avLst/>
          </a:prstGeom>
        </p:spPr>
      </p:pic>
      <p:pic>
        <p:nvPicPr>
          <p:cNvPr id="3" name="Resim 2"/>
          <p:cNvPicPr>
            <a:picLocks noChangeAspect="1"/>
          </p:cNvPicPr>
          <p:nvPr/>
        </p:nvPicPr>
        <p:blipFill>
          <a:blip r:embed="rId4"/>
          <a:stretch>
            <a:fillRect/>
          </a:stretch>
        </p:blipFill>
        <p:spPr>
          <a:xfrm>
            <a:off x="2590157" y="1639150"/>
            <a:ext cx="6513888" cy="4188417"/>
          </a:xfrm>
          <a:prstGeom prst="rect">
            <a:avLst/>
          </a:prstGeom>
        </p:spPr>
      </p:pic>
      <p:pic>
        <p:nvPicPr>
          <p:cNvPr id="6" name="Resim 5"/>
          <p:cNvPicPr>
            <a:picLocks noChangeAspect="1"/>
          </p:cNvPicPr>
          <p:nvPr/>
        </p:nvPicPr>
        <p:blipFill>
          <a:blip r:embed="rId5"/>
          <a:stretch>
            <a:fillRect/>
          </a:stretch>
        </p:blipFill>
        <p:spPr>
          <a:xfrm>
            <a:off x="2405719" y="1425148"/>
            <a:ext cx="6698326" cy="4890841"/>
          </a:xfrm>
          <a:prstGeom prst="rect">
            <a:avLst/>
          </a:prstGeom>
        </p:spPr>
      </p:pic>
      <p:pic>
        <p:nvPicPr>
          <p:cNvPr id="7" name="Resim 6"/>
          <p:cNvPicPr>
            <a:picLocks noChangeAspect="1"/>
          </p:cNvPicPr>
          <p:nvPr/>
        </p:nvPicPr>
        <p:blipFill>
          <a:blip r:embed="rId6"/>
          <a:stretch>
            <a:fillRect/>
          </a:stretch>
        </p:blipFill>
        <p:spPr>
          <a:xfrm>
            <a:off x="2331232" y="2063078"/>
            <a:ext cx="7211457" cy="4252911"/>
          </a:xfrm>
          <a:prstGeom prst="rect">
            <a:avLst/>
          </a:prstGeom>
        </p:spPr>
      </p:pic>
      <p:pic>
        <p:nvPicPr>
          <p:cNvPr id="8" name="Resim 7"/>
          <p:cNvPicPr>
            <a:picLocks noChangeAspect="1"/>
          </p:cNvPicPr>
          <p:nvPr/>
        </p:nvPicPr>
        <p:blipFill>
          <a:blip r:embed="rId7"/>
          <a:stretch>
            <a:fillRect/>
          </a:stretch>
        </p:blipFill>
        <p:spPr>
          <a:xfrm>
            <a:off x="3020848" y="1208711"/>
            <a:ext cx="5339880" cy="5165671"/>
          </a:xfrm>
          <a:prstGeom prst="rect">
            <a:avLst/>
          </a:prstGeom>
        </p:spPr>
      </p:pic>
      <p:pic>
        <p:nvPicPr>
          <p:cNvPr id="9" name="Resim 8"/>
          <p:cNvPicPr>
            <a:picLocks noChangeAspect="1"/>
          </p:cNvPicPr>
          <p:nvPr/>
        </p:nvPicPr>
        <p:blipFill>
          <a:blip r:embed="rId8"/>
          <a:stretch>
            <a:fillRect/>
          </a:stretch>
        </p:blipFill>
        <p:spPr>
          <a:xfrm>
            <a:off x="2969787" y="988634"/>
            <a:ext cx="4775922" cy="5918526"/>
          </a:xfrm>
          <a:prstGeom prst="rect">
            <a:avLst/>
          </a:prstGeom>
        </p:spPr>
      </p:pic>
    </p:spTree>
    <p:extLst>
      <p:ext uri="{BB962C8B-B14F-4D97-AF65-F5344CB8AC3E}">
        <p14:creationId xmlns:p14="http://schemas.microsoft.com/office/powerpoint/2010/main" val="1330600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1000"/>
                                        <p:tgtEl>
                                          <p:spTgt spid="3"/>
                                        </p:tgtEl>
                                      </p:cBhvr>
                                    </p:animEffect>
                                    <p:anim calcmode="lin" valueType="num">
                                      <p:cBhvr>
                                        <p:cTn id="15" dur="1000" fill="hold"/>
                                        <p:tgtEl>
                                          <p:spTgt spid="3"/>
                                        </p:tgtEl>
                                        <p:attrNameLst>
                                          <p:attrName>ppt_x</p:attrName>
                                        </p:attrNameLst>
                                      </p:cBhvr>
                                      <p:tavLst>
                                        <p:tav tm="0">
                                          <p:val>
                                            <p:strVal val="#ppt_x"/>
                                          </p:val>
                                        </p:tav>
                                        <p:tav tm="100000">
                                          <p:val>
                                            <p:strVal val="#ppt_x"/>
                                          </p:val>
                                        </p:tav>
                                      </p:tavLst>
                                    </p:anim>
                                    <p:anim calcmode="lin" valueType="num">
                                      <p:cBhvr>
                                        <p:cTn id="1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1000"/>
                                        <p:tgtEl>
                                          <p:spTgt spid="6"/>
                                        </p:tgtEl>
                                      </p:cBhvr>
                                    </p:animEffect>
                                    <p:anim calcmode="lin" valueType="num">
                                      <p:cBhvr>
                                        <p:cTn id="22" dur="1000" fill="hold"/>
                                        <p:tgtEl>
                                          <p:spTgt spid="6"/>
                                        </p:tgtEl>
                                        <p:attrNameLst>
                                          <p:attrName>ppt_x</p:attrName>
                                        </p:attrNameLst>
                                      </p:cBhvr>
                                      <p:tavLst>
                                        <p:tav tm="0">
                                          <p:val>
                                            <p:strVal val="#ppt_x"/>
                                          </p:val>
                                        </p:tav>
                                        <p:tav tm="100000">
                                          <p:val>
                                            <p:strVal val="#ppt_x"/>
                                          </p:val>
                                        </p:tav>
                                      </p:tavLst>
                                    </p:anim>
                                    <p:anim calcmode="lin" valueType="num">
                                      <p:cBhvr>
                                        <p:cTn id="23"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1000"/>
                                        <p:tgtEl>
                                          <p:spTgt spid="7"/>
                                        </p:tgtEl>
                                      </p:cBhvr>
                                    </p:animEffect>
                                    <p:anim calcmode="lin" valueType="num">
                                      <p:cBhvr>
                                        <p:cTn id="29" dur="1000" fill="hold"/>
                                        <p:tgtEl>
                                          <p:spTgt spid="7"/>
                                        </p:tgtEl>
                                        <p:attrNameLst>
                                          <p:attrName>ppt_x</p:attrName>
                                        </p:attrNameLst>
                                      </p:cBhvr>
                                      <p:tavLst>
                                        <p:tav tm="0">
                                          <p:val>
                                            <p:strVal val="#ppt_x"/>
                                          </p:val>
                                        </p:tav>
                                        <p:tav tm="100000">
                                          <p:val>
                                            <p:strVal val="#ppt_x"/>
                                          </p:val>
                                        </p:tav>
                                      </p:tavLst>
                                    </p:anim>
                                    <p:anim calcmode="lin" valueType="num">
                                      <p:cBhvr>
                                        <p:cTn id="30"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fade">
                                      <p:cBhvr>
                                        <p:cTn id="35" dur="1000"/>
                                        <p:tgtEl>
                                          <p:spTgt spid="8"/>
                                        </p:tgtEl>
                                      </p:cBhvr>
                                    </p:animEffect>
                                    <p:anim calcmode="lin" valueType="num">
                                      <p:cBhvr>
                                        <p:cTn id="36" dur="1000" fill="hold"/>
                                        <p:tgtEl>
                                          <p:spTgt spid="8"/>
                                        </p:tgtEl>
                                        <p:attrNameLst>
                                          <p:attrName>ppt_x</p:attrName>
                                        </p:attrNameLst>
                                      </p:cBhvr>
                                      <p:tavLst>
                                        <p:tav tm="0">
                                          <p:val>
                                            <p:strVal val="#ppt_x"/>
                                          </p:val>
                                        </p:tav>
                                        <p:tav tm="100000">
                                          <p:val>
                                            <p:strVal val="#ppt_x"/>
                                          </p:val>
                                        </p:tav>
                                      </p:tavLst>
                                    </p:anim>
                                    <p:anim calcmode="lin" valueType="num">
                                      <p:cBhvr>
                                        <p:cTn id="37"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9"/>
                                        </p:tgtEl>
                                        <p:attrNameLst>
                                          <p:attrName>style.visibility</p:attrName>
                                        </p:attrNameLst>
                                      </p:cBhvr>
                                      <p:to>
                                        <p:strVal val="visible"/>
                                      </p:to>
                                    </p:set>
                                    <p:animEffect transition="in" filter="fade">
                                      <p:cBhvr>
                                        <p:cTn id="42" dur="1000"/>
                                        <p:tgtEl>
                                          <p:spTgt spid="9"/>
                                        </p:tgtEl>
                                      </p:cBhvr>
                                    </p:animEffect>
                                    <p:anim calcmode="lin" valueType="num">
                                      <p:cBhvr>
                                        <p:cTn id="43" dur="1000" fill="hold"/>
                                        <p:tgtEl>
                                          <p:spTgt spid="9"/>
                                        </p:tgtEl>
                                        <p:attrNameLst>
                                          <p:attrName>ppt_x</p:attrName>
                                        </p:attrNameLst>
                                      </p:cBhvr>
                                      <p:tavLst>
                                        <p:tav tm="0">
                                          <p:val>
                                            <p:strVal val="#ppt_x"/>
                                          </p:val>
                                        </p:tav>
                                        <p:tav tm="100000">
                                          <p:val>
                                            <p:strVal val="#ppt_x"/>
                                          </p:val>
                                        </p:tav>
                                      </p:tavLst>
                                    </p:anim>
                                    <p:anim calcmode="lin" valueType="num">
                                      <p:cBhvr>
                                        <p:cTn id="44"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6F84B07D-A9AA-9E49-8305-641C55175AFD}"/>
              </a:ext>
            </a:extLst>
          </p:cNvPr>
          <p:cNvSpPr txBox="1">
            <a:spLocks/>
          </p:cNvSpPr>
          <p:nvPr/>
        </p:nvSpPr>
        <p:spPr>
          <a:xfrm>
            <a:off x="430458" y="218901"/>
            <a:ext cx="10833287" cy="76973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tr-TR" sz="4800" b="1">
                <a:solidFill>
                  <a:schemeClr val="bg1"/>
                </a:solidFill>
                <a:latin typeface="Calibri" charset="0"/>
                <a:ea typeface="Calibri" charset="0"/>
                <a:cs typeface="Calibri" charset="0"/>
              </a:rPr>
              <a:t>PLC </a:t>
            </a:r>
            <a:r>
              <a:rPr lang="tr-TR" sz="4800" b="1" smtClean="0">
                <a:solidFill>
                  <a:schemeClr val="bg1"/>
                </a:solidFill>
                <a:latin typeface="Calibri" charset="0"/>
                <a:ea typeface="Calibri" charset="0"/>
                <a:cs typeface="Calibri" charset="0"/>
              </a:rPr>
              <a:t>|HMI</a:t>
            </a:r>
            <a:endParaRPr lang="en-US" sz="4800" dirty="0">
              <a:solidFill>
                <a:schemeClr val="bg1"/>
              </a:solidFill>
              <a:latin typeface="Calibri" charset="0"/>
              <a:ea typeface="Calibri" charset="0"/>
              <a:cs typeface="Calibri" charset="0"/>
            </a:endParaRPr>
          </a:p>
        </p:txBody>
      </p:sp>
      <p:sp>
        <p:nvSpPr>
          <p:cNvPr id="5" name="Metin kutusu 4">
            <a:extLst>
              <a:ext uri="{FF2B5EF4-FFF2-40B4-BE49-F238E27FC236}">
                <a16:creationId xmlns:a16="http://schemas.microsoft.com/office/drawing/2014/main" id="{048E6418-82E6-E746-96F5-B01738F88FBB}"/>
              </a:ext>
            </a:extLst>
          </p:cNvPr>
          <p:cNvSpPr txBox="1"/>
          <p:nvPr/>
        </p:nvSpPr>
        <p:spPr>
          <a:xfrm>
            <a:off x="430458" y="1454728"/>
            <a:ext cx="4249608" cy="4247317"/>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tr-TR" smtClean="0"/>
              <a:t>Controlling offsets and resetting counters here.</a:t>
            </a:r>
          </a:p>
          <a:p>
            <a:pPr marL="285750" indent="-285750">
              <a:lnSpc>
                <a:spcPct val="150000"/>
              </a:lnSpc>
              <a:buFont typeface="Arial" panose="020B0604020202020204" pitchFamily="34" charset="0"/>
              <a:buChar char="•"/>
            </a:pPr>
            <a:endParaRPr lang="tr-TR" smtClean="0"/>
          </a:p>
          <a:p>
            <a:pPr marL="285750" indent="-285750">
              <a:lnSpc>
                <a:spcPct val="150000"/>
              </a:lnSpc>
              <a:buFont typeface="Arial" panose="020B0604020202020204" pitchFamily="34" charset="0"/>
              <a:buChar char="•"/>
            </a:pPr>
            <a:r>
              <a:rPr lang="tr-TR" smtClean="0"/>
              <a:t>Auto, robot and camera status.</a:t>
            </a:r>
          </a:p>
          <a:p>
            <a:pPr marL="285750" indent="-285750">
              <a:lnSpc>
                <a:spcPct val="150000"/>
              </a:lnSpc>
              <a:buFont typeface="Arial" panose="020B0604020202020204" pitchFamily="34" charset="0"/>
              <a:buChar char="•"/>
            </a:pPr>
            <a:endParaRPr lang="tr-TR" smtClean="0"/>
          </a:p>
          <a:p>
            <a:pPr marL="285750" indent="-285750">
              <a:lnSpc>
                <a:spcPct val="150000"/>
              </a:lnSpc>
              <a:buFont typeface="Arial" panose="020B0604020202020204" pitchFamily="34" charset="0"/>
              <a:buChar char="•"/>
            </a:pPr>
            <a:r>
              <a:rPr lang="tr-TR" smtClean="0"/>
              <a:t>Main step is changable.</a:t>
            </a:r>
          </a:p>
          <a:p>
            <a:pPr marL="285750" indent="-285750">
              <a:lnSpc>
                <a:spcPct val="150000"/>
              </a:lnSpc>
              <a:buFont typeface="Arial" panose="020B0604020202020204" pitchFamily="34" charset="0"/>
              <a:buChar char="•"/>
            </a:pPr>
            <a:endParaRPr lang="tr-TR" smtClean="0"/>
          </a:p>
          <a:p>
            <a:pPr marL="285750" indent="-285750">
              <a:lnSpc>
                <a:spcPct val="150000"/>
              </a:lnSpc>
              <a:buFont typeface="Arial" panose="020B0604020202020204" pitchFamily="34" charset="0"/>
              <a:buChar char="•"/>
            </a:pPr>
            <a:r>
              <a:rPr lang="tr-TR" smtClean="0"/>
              <a:t>Measurements for tracking.</a:t>
            </a:r>
            <a:endParaRPr lang="tr-TR"/>
          </a:p>
          <a:p>
            <a:pPr marL="285750" indent="-285750">
              <a:lnSpc>
                <a:spcPct val="150000"/>
              </a:lnSpc>
              <a:buFont typeface="Arial" panose="020B0604020202020204" pitchFamily="34" charset="0"/>
              <a:buChar char="•"/>
            </a:pPr>
            <a:endParaRPr lang="tr-TR" smtClean="0"/>
          </a:p>
          <a:p>
            <a:pPr marL="285750" indent="-285750">
              <a:lnSpc>
                <a:spcPct val="150000"/>
              </a:lnSpc>
              <a:buFont typeface="Arial" panose="020B0604020202020204" pitchFamily="34" charset="0"/>
              <a:buChar char="•"/>
            </a:pPr>
            <a:endParaRPr lang="tr-TR" smtClean="0"/>
          </a:p>
        </p:txBody>
      </p:sp>
      <p:pic>
        <p:nvPicPr>
          <p:cNvPr id="3" name="Resim 2"/>
          <p:cNvPicPr>
            <a:picLocks noChangeAspect="1"/>
          </p:cNvPicPr>
          <p:nvPr/>
        </p:nvPicPr>
        <p:blipFill>
          <a:blip r:embed="rId3"/>
          <a:stretch>
            <a:fillRect/>
          </a:stretch>
        </p:blipFill>
        <p:spPr>
          <a:xfrm>
            <a:off x="4620702" y="1687969"/>
            <a:ext cx="7300364" cy="4480170"/>
          </a:xfrm>
          <a:prstGeom prst="rect">
            <a:avLst/>
          </a:prstGeom>
        </p:spPr>
      </p:pic>
    </p:spTree>
    <p:extLst>
      <p:ext uri="{BB962C8B-B14F-4D97-AF65-F5344CB8AC3E}">
        <p14:creationId xmlns:p14="http://schemas.microsoft.com/office/powerpoint/2010/main" val="7585004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6F84B07D-A9AA-9E49-8305-641C55175AFD}"/>
              </a:ext>
            </a:extLst>
          </p:cNvPr>
          <p:cNvSpPr txBox="1">
            <a:spLocks/>
          </p:cNvSpPr>
          <p:nvPr/>
        </p:nvSpPr>
        <p:spPr>
          <a:xfrm>
            <a:off x="430458" y="277091"/>
            <a:ext cx="10833287" cy="76973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tr-TR" sz="4800" b="1" smtClean="0">
                <a:solidFill>
                  <a:schemeClr val="bg1"/>
                </a:solidFill>
                <a:latin typeface="Calibri" charset="0"/>
                <a:ea typeface="Calibri" charset="0"/>
                <a:cs typeface="Calibri" charset="0"/>
              </a:rPr>
              <a:t>Scope of the Project</a:t>
            </a:r>
            <a:endParaRPr lang="en-US" sz="4800" dirty="0">
              <a:solidFill>
                <a:schemeClr val="bg1"/>
              </a:solidFill>
              <a:latin typeface="Calibri" charset="0"/>
              <a:ea typeface="Calibri" charset="0"/>
              <a:cs typeface="Calibri" charset="0"/>
            </a:endParaRPr>
          </a:p>
        </p:txBody>
      </p:sp>
      <p:sp>
        <p:nvSpPr>
          <p:cNvPr id="6" name="Metin kutusu 5">
            <a:extLst>
              <a:ext uri="{FF2B5EF4-FFF2-40B4-BE49-F238E27FC236}">
                <a16:creationId xmlns:a16="http://schemas.microsoft.com/office/drawing/2014/main" id="{048E6418-82E6-E746-96F5-B01738F88FBB}"/>
              </a:ext>
            </a:extLst>
          </p:cNvPr>
          <p:cNvSpPr txBox="1"/>
          <p:nvPr/>
        </p:nvSpPr>
        <p:spPr>
          <a:xfrm>
            <a:off x="430458" y="1745160"/>
            <a:ext cx="11054960" cy="5770811"/>
          </a:xfrm>
          <a:prstGeom prst="rect">
            <a:avLst/>
          </a:prstGeom>
          <a:noFill/>
        </p:spPr>
        <p:txBody>
          <a:bodyPr wrap="square" rtlCol="0">
            <a:spAutoFit/>
          </a:bodyPr>
          <a:lstStyle/>
          <a:p>
            <a:pPr marL="457200" indent="-457200">
              <a:lnSpc>
                <a:spcPct val="150000"/>
              </a:lnSpc>
              <a:buFont typeface="Arial" panose="020B0604020202020204" pitchFamily="34" charset="0"/>
              <a:buChar char="•"/>
            </a:pPr>
            <a:r>
              <a:rPr lang="en-US" sz="2000"/>
              <a:t>Robotic and image processing techniques for palletizing systems will be combined in this project, resulting in more precise and quicker outcomes. The image processing algorithm will improve this project, which incorporates several controllers, by adding more diverse features and reducing cycle time. The system includes a robot, a PLC, an HMI, and a PC with an image processing algorithm. The image processing algorithm will measure the product's coordinates and </a:t>
            </a:r>
            <a:r>
              <a:rPr lang="en-US" sz="2000" smtClean="0"/>
              <a:t>orientation</a:t>
            </a:r>
            <a:r>
              <a:rPr lang="tr-TR" sz="2000" smtClean="0"/>
              <a:t> with the communication hub, datas will transferred to robot, then the robot will palletize the product</a:t>
            </a:r>
            <a:r>
              <a:rPr lang="en-US" sz="2000" smtClean="0"/>
              <a:t>.</a:t>
            </a:r>
            <a:r>
              <a:rPr lang="tr-TR" sz="2000" smtClean="0"/>
              <a:t> </a:t>
            </a:r>
            <a:endParaRPr lang="tr-TR" sz="2000" dirty="0"/>
          </a:p>
          <a:p>
            <a:endParaRPr lang="tr-TR" sz="2700" dirty="0"/>
          </a:p>
          <a:p>
            <a:endParaRPr lang="tr-TR" sz="2700" dirty="0"/>
          </a:p>
          <a:p>
            <a:endParaRPr lang="tr-TR" sz="2700" dirty="0"/>
          </a:p>
          <a:p>
            <a:endParaRPr lang="tr-TR" sz="2700" dirty="0"/>
          </a:p>
          <a:p>
            <a:endParaRPr lang="tr-TR" sz="2700" dirty="0"/>
          </a:p>
          <a:p>
            <a:endParaRPr lang="tr-TR" sz="2700" dirty="0"/>
          </a:p>
          <a:p>
            <a:endParaRPr lang="tr-TR" sz="2700" dirty="0"/>
          </a:p>
        </p:txBody>
      </p:sp>
    </p:spTree>
    <p:extLst>
      <p:ext uri="{BB962C8B-B14F-4D97-AF65-F5344CB8AC3E}">
        <p14:creationId xmlns:p14="http://schemas.microsoft.com/office/powerpoint/2010/main" val="67373769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6F84B07D-A9AA-9E49-8305-641C55175AFD}"/>
              </a:ext>
            </a:extLst>
          </p:cNvPr>
          <p:cNvSpPr txBox="1">
            <a:spLocks/>
          </p:cNvSpPr>
          <p:nvPr/>
        </p:nvSpPr>
        <p:spPr>
          <a:xfrm>
            <a:off x="430458" y="218901"/>
            <a:ext cx="10833287" cy="76973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tr-TR" sz="4800" b="1" smtClean="0">
                <a:solidFill>
                  <a:schemeClr val="bg1"/>
                </a:solidFill>
                <a:latin typeface="Calibri" charset="0"/>
                <a:ea typeface="Calibri" charset="0"/>
                <a:cs typeface="Calibri" charset="0"/>
              </a:rPr>
              <a:t>Robot|Specification</a:t>
            </a:r>
            <a:endParaRPr lang="en-US" sz="4800" dirty="0">
              <a:solidFill>
                <a:schemeClr val="bg1"/>
              </a:solidFill>
              <a:latin typeface="Calibri" charset="0"/>
              <a:ea typeface="Calibri" charset="0"/>
              <a:cs typeface="Calibri" charset="0"/>
            </a:endParaRPr>
          </a:p>
        </p:txBody>
      </p:sp>
      <p:sp>
        <p:nvSpPr>
          <p:cNvPr id="5" name="Metin kutusu 4">
            <a:extLst>
              <a:ext uri="{FF2B5EF4-FFF2-40B4-BE49-F238E27FC236}">
                <a16:creationId xmlns:a16="http://schemas.microsoft.com/office/drawing/2014/main" id="{048E6418-82E6-E746-96F5-B01738F88FBB}"/>
              </a:ext>
            </a:extLst>
          </p:cNvPr>
          <p:cNvSpPr txBox="1"/>
          <p:nvPr/>
        </p:nvSpPr>
        <p:spPr>
          <a:xfrm>
            <a:off x="430457" y="1745160"/>
            <a:ext cx="4415863" cy="3831818"/>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tr-TR" smtClean="0"/>
              <a:t>ABB IRB1200 0.7 kg- 0.7 meter reach robot manipulator used.</a:t>
            </a:r>
          </a:p>
          <a:p>
            <a:pPr marL="285750" indent="-285750">
              <a:lnSpc>
                <a:spcPct val="150000"/>
              </a:lnSpc>
              <a:buFont typeface="Arial" panose="020B0604020202020204" pitchFamily="34" charset="0"/>
              <a:buChar char="•"/>
            </a:pPr>
            <a:endParaRPr lang="tr-TR" smtClean="0"/>
          </a:p>
          <a:p>
            <a:pPr marL="285750" indent="-285750">
              <a:lnSpc>
                <a:spcPct val="150000"/>
              </a:lnSpc>
              <a:buFont typeface="Arial" panose="020B0604020202020204" pitchFamily="34" charset="0"/>
              <a:buChar char="•"/>
            </a:pPr>
            <a:r>
              <a:rPr lang="tr-TR" smtClean="0"/>
              <a:t>Simulation for checking robot’s working space and location of the conveyor.</a:t>
            </a:r>
          </a:p>
          <a:p>
            <a:pPr marL="285750" indent="-285750">
              <a:lnSpc>
                <a:spcPct val="150000"/>
              </a:lnSpc>
              <a:buFont typeface="Arial" panose="020B0604020202020204" pitchFamily="34" charset="0"/>
              <a:buChar char="•"/>
            </a:pPr>
            <a:endParaRPr lang="tr-TR"/>
          </a:p>
          <a:p>
            <a:pPr marL="285750" indent="-285750">
              <a:lnSpc>
                <a:spcPct val="150000"/>
              </a:lnSpc>
              <a:buFont typeface="Arial" panose="020B0604020202020204" pitchFamily="34" charset="0"/>
              <a:buChar char="•"/>
            </a:pPr>
            <a:r>
              <a:rPr lang="tr-TR" smtClean="0"/>
              <a:t>Real robot movements on simulation.</a:t>
            </a:r>
            <a:endParaRPr lang="tr-TR" smtClean="0"/>
          </a:p>
          <a:p>
            <a:pPr marL="285750" indent="-285750">
              <a:lnSpc>
                <a:spcPct val="150000"/>
              </a:lnSpc>
              <a:buFont typeface="Arial" panose="020B0604020202020204" pitchFamily="34" charset="0"/>
              <a:buChar char="•"/>
            </a:pPr>
            <a:endParaRPr lang="tr-TR" smtClean="0"/>
          </a:p>
          <a:p>
            <a:pPr marL="285750" indent="-285750">
              <a:lnSpc>
                <a:spcPct val="150000"/>
              </a:lnSpc>
              <a:buFont typeface="Arial" panose="020B0604020202020204" pitchFamily="34" charset="0"/>
              <a:buChar char="•"/>
            </a:pPr>
            <a:endParaRPr lang="tr-TR" smtClean="0"/>
          </a:p>
        </p:txBody>
      </p:sp>
      <p:pic>
        <p:nvPicPr>
          <p:cNvPr id="2" name="Resim 1"/>
          <p:cNvPicPr>
            <a:picLocks noChangeAspect="1"/>
          </p:cNvPicPr>
          <p:nvPr/>
        </p:nvPicPr>
        <p:blipFill>
          <a:blip r:embed="rId3"/>
          <a:stretch>
            <a:fillRect/>
          </a:stretch>
        </p:blipFill>
        <p:spPr>
          <a:xfrm>
            <a:off x="4846320" y="2111433"/>
            <a:ext cx="2703163" cy="3436879"/>
          </a:xfrm>
          <a:prstGeom prst="rect">
            <a:avLst/>
          </a:prstGeom>
        </p:spPr>
      </p:pic>
      <p:pic>
        <p:nvPicPr>
          <p:cNvPr id="3" name="Resim 2"/>
          <p:cNvPicPr>
            <a:picLocks noChangeAspect="1"/>
          </p:cNvPicPr>
          <p:nvPr/>
        </p:nvPicPr>
        <p:blipFill>
          <a:blip r:embed="rId4"/>
          <a:stretch>
            <a:fillRect/>
          </a:stretch>
        </p:blipFill>
        <p:spPr>
          <a:xfrm>
            <a:off x="7929995" y="2538412"/>
            <a:ext cx="3333750" cy="3009900"/>
          </a:xfrm>
          <a:prstGeom prst="rect">
            <a:avLst/>
          </a:prstGeom>
        </p:spPr>
      </p:pic>
      <p:pic>
        <p:nvPicPr>
          <p:cNvPr id="6" name="Resim 5"/>
          <p:cNvPicPr>
            <a:picLocks noChangeAspect="1"/>
          </p:cNvPicPr>
          <p:nvPr/>
        </p:nvPicPr>
        <p:blipFill>
          <a:blip r:embed="rId5"/>
          <a:stretch>
            <a:fillRect/>
          </a:stretch>
        </p:blipFill>
        <p:spPr>
          <a:xfrm>
            <a:off x="5029200" y="1218453"/>
            <a:ext cx="6132919" cy="5240985"/>
          </a:xfrm>
          <a:prstGeom prst="rect">
            <a:avLst/>
          </a:prstGeom>
        </p:spPr>
      </p:pic>
    </p:spTree>
    <p:extLst>
      <p:ext uri="{BB962C8B-B14F-4D97-AF65-F5344CB8AC3E}">
        <p14:creationId xmlns:p14="http://schemas.microsoft.com/office/powerpoint/2010/main" val="32651766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ppt_x"/>
                                          </p:val>
                                        </p:tav>
                                        <p:tav tm="100000">
                                          <p:val>
                                            <p:strVal val="#ppt_x"/>
                                          </p:val>
                                        </p:tav>
                                      </p:tavLst>
                                    </p:anim>
                                    <p:anim calcmode="lin" valueType="num">
                                      <p:cBhvr additive="base">
                                        <p:cTn id="1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6F84B07D-A9AA-9E49-8305-641C55175AFD}"/>
              </a:ext>
            </a:extLst>
          </p:cNvPr>
          <p:cNvSpPr txBox="1">
            <a:spLocks/>
          </p:cNvSpPr>
          <p:nvPr/>
        </p:nvSpPr>
        <p:spPr>
          <a:xfrm>
            <a:off x="430458" y="218901"/>
            <a:ext cx="10833287" cy="76973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tr-TR" sz="4800" b="1" smtClean="0">
                <a:solidFill>
                  <a:schemeClr val="bg1"/>
                </a:solidFill>
                <a:latin typeface="Calibri" charset="0"/>
                <a:ea typeface="Calibri" charset="0"/>
                <a:cs typeface="Calibri" charset="0"/>
              </a:rPr>
              <a:t>Robot|Inputs</a:t>
            </a:r>
            <a:endParaRPr lang="en-US" sz="4800" dirty="0">
              <a:solidFill>
                <a:schemeClr val="bg1"/>
              </a:solidFill>
              <a:latin typeface="Calibri" charset="0"/>
              <a:ea typeface="Calibri" charset="0"/>
              <a:cs typeface="Calibri" charset="0"/>
            </a:endParaRPr>
          </a:p>
        </p:txBody>
      </p:sp>
      <p:sp>
        <p:nvSpPr>
          <p:cNvPr id="5" name="Metin kutusu 4">
            <a:extLst>
              <a:ext uri="{FF2B5EF4-FFF2-40B4-BE49-F238E27FC236}">
                <a16:creationId xmlns:a16="http://schemas.microsoft.com/office/drawing/2014/main" id="{048E6418-82E6-E746-96F5-B01738F88FBB}"/>
              </a:ext>
            </a:extLst>
          </p:cNvPr>
          <p:cNvSpPr txBox="1"/>
          <p:nvPr/>
        </p:nvSpPr>
        <p:spPr>
          <a:xfrm>
            <a:off x="430457" y="1745160"/>
            <a:ext cx="3709281" cy="4247317"/>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tr-TR" smtClean="0"/>
              <a:t>Robots system inputs and user defined variables. Inputs are coming from PLC.</a:t>
            </a:r>
          </a:p>
          <a:p>
            <a:pPr marL="285750" indent="-285750">
              <a:lnSpc>
                <a:spcPct val="150000"/>
              </a:lnSpc>
              <a:buFont typeface="Arial" panose="020B0604020202020204" pitchFamily="34" charset="0"/>
              <a:buChar char="•"/>
            </a:pPr>
            <a:endParaRPr lang="tr-TR"/>
          </a:p>
          <a:p>
            <a:pPr marL="285750" indent="-285750">
              <a:lnSpc>
                <a:spcPct val="150000"/>
              </a:lnSpc>
              <a:buFont typeface="Arial" panose="020B0604020202020204" pitchFamily="34" charset="0"/>
              <a:buChar char="•"/>
            </a:pPr>
            <a:r>
              <a:rPr lang="tr-TR" smtClean="0"/>
              <a:t>Analog inputs for coordinates, angle and productcounter. 2 Words and 2 bytes for each data.</a:t>
            </a:r>
          </a:p>
          <a:p>
            <a:pPr marL="285750" indent="-285750">
              <a:lnSpc>
                <a:spcPct val="150000"/>
              </a:lnSpc>
              <a:buFont typeface="Arial" panose="020B0604020202020204" pitchFamily="34" charset="0"/>
              <a:buChar char="•"/>
            </a:pPr>
            <a:endParaRPr lang="tr-TR"/>
          </a:p>
          <a:p>
            <a:pPr marL="285750" indent="-285750">
              <a:lnSpc>
                <a:spcPct val="150000"/>
              </a:lnSpc>
              <a:buFont typeface="Arial" panose="020B0604020202020204" pitchFamily="34" charset="0"/>
              <a:buChar char="•"/>
            </a:pPr>
            <a:r>
              <a:rPr lang="tr-TR" smtClean="0"/>
              <a:t>Mapping for ordering the signals in PLC.</a:t>
            </a:r>
            <a:endParaRPr lang="tr-TR" smtClean="0"/>
          </a:p>
        </p:txBody>
      </p:sp>
      <p:pic>
        <p:nvPicPr>
          <p:cNvPr id="2" name="Resim 1"/>
          <p:cNvPicPr>
            <a:picLocks noChangeAspect="1"/>
          </p:cNvPicPr>
          <p:nvPr/>
        </p:nvPicPr>
        <p:blipFill rotWithShape="1">
          <a:blip r:embed="rId3">
            <a:extLst>
              <a:ext uri="{28A0092B-C50C-407E-A947-70E740481C1C}">
                <a14:useLocalDpi xmlns:a14="http://schemas.microsoft.com/office/drawing/2010/main" val="0"/>
              </a:ext>
            </a:extLst>
          </a:blip>
          <a:srcRect l="25082" t="16675" r="34231" b="47252"/>
          <a:stretch/>
        </p:blipFill>
        <p:spPr>
          <a:xfrm>
            <a:off x="4868180" y="1862666"/>
            <a:ext cx="7045340" cy="3513667"/>
          </a:xfrm>
          <a:prstGeom prst="rect">
            <a:avLst/>
          </a:prstGeom>
        </p:spPr>
      </p:pic>
      <p:pic>
        <p:nvPicPr>
          <p:cNvPr id="3" name="Resim 2"/>
          <p:cNvPicPr>
            <a:picLocks noChangeAspect="1"/>
          </p:cNvPicPr>
          <p:nvPr/>
        </p:nvPicPr>
        <p:blipFill>
          <a:blip r:embed="rId4"/>
          <a:stretch>
            <a:fillRect/>
          </a:stretch>
        </p:blipFill>
        <p:spPr>
          <a:xfrm>
            <a:off x="6500813" y="2251997"/>
            <a:ext cx="5301722" cy="3324981"/>
          </a:xfrm>
          <a:prstGeom prst="rect">
            <a:avLst/>
          </a:prstGeom>
        </p:spPr>
      </p:pic>
    </p:spTree>
    <p:extLst>
      <p:ext uri="{BB962C8B-B14F-4D97-AF65-F5344CB8AC3E}">
        <p14:creationId xmlns:p14="http://schemas.microsoft.com/office/powerpoint/2010/main" val="79005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6F84B07D-A9AA-9E49-8305-641C55175AFD}"/>
              </a:ext>
            </a:extLst>
          </p:cNvPr>
          <p:cNvSpPr txBox="1">
            <a:spLocks/>
          </p:cNvSpPr>
          <p:nvPr/>
        </p:nvSpPr>
        <p:spPr>
          <a:xfrm>
            <a:off x="430458" y="218901"/>
            <a:ext cx="10833287" cy="76973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tr-TR" sz="4800" b="1" smtClean="0">
                <a:solidFill>
                  <a:schemeClr val="bg1"/>
                </a:solidFill>
                <a:latin typeface="Calibri" charset="0"/>
                <a:ea typeface="Calibri" charset="0"/>
                <a:cs typeface="Calibri" charset="0"/>
              </a:rPr>
              <a:t>Robot|Outputs</a:t>
            </a:r>
            <a:endParaRPr lang="en-US" sz="4800" dirty="0">
              <a:solidFill>
                <a:schemeClr val="bg1"/>
              </a:solidFill>
              <a:latin typeface="Calibri" charset="0"/>
              <a:ea typeface="Calibri" charset="0"/>
              <a:cs typeface="Calibri" charset="0"/>
            </a:endParaRPr>
          </a:p>
        </p:txBody>
      </p:sp>
      <p:sp>
        <p:nvSpPr>
          <p:cNvPr id="5" name="Metin kutusu 4">
            <a:extLst>
              <a:ext uri="{FF2B5EF4-FFF2-40B4-BE49-F238E27FC236}">
                <a16:creationId xmlns:a16="http://schemas.microsoft.com/office/drawing/2014/main" id="{048E6418-82E6-E746-96F5-B01738F88FBB}"/>
              </a:ext>
            </a:extLst>
          </p:cNvPr>
          <p:cNvSpPr txBox="1"/>
          <p:nvPr/>
        </p:nvSpPr>
        <p:spPr>
          <a:xfrm>
            <a:off x="430457" y="1745159"/>
            <a:ext cx="4365987" cy="2585323"/>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tr-TR"/>
              <a:t>Robots </a:t>
            </a:r>
            <a:r>
              <a:rPr lang="tr-TR"/>
              <a:t>system </a:t>
            </a:r>
            <a:r>
              <a:rPr lang="tr-TR" smtClean="0"/>
              <a:t>outputs </a:t>
            </a:r>
            <a:r>
              <a:rPr lang="tr-TR"/>
              <a:t>and user defined variables</a:t>
            </a:r>
            <a:r>
              <a:rPr lang="tr-TR"/>
              <a:t>. </a:t>
            </a:r>
            <a:r>
              <a:rPr lang="tr-TR" smtClean="0"/>
              <a:t>Outputs </a:t>
            </a:r>
            <a:r>
              <a:rPr lang="tr-TR"/>
              <a:t>are </a:t>
            </a:r>
            <a:r>
              <a:rPr lang="tr-TR" smtClean="0"/>
              <a:t>going to PLC</a:t>
            </a:r>
            <a:r>
              <a:rPr lang="tr-TR"/>
              <a:t>.</a:t>
            </a:r>
          </a:p>
          <a:p>
            <a:pPr>
              <a:lnSpc>
                <a:spcPct val="150000"/>
              </a:lnSpc>
            </a:pPr>
            <a:endParaRPr lang="tr-TR"/>
          </a:p>
          <a:p>
            <a:pPr marL="285750" indent="-285750">
              <a:lnSpc>
                <a:spcPct val="150000"/>
              </a:lnSpc>
              <a:buFont typeface="Arial" panose="020B0604020202020204" pitchFamily="34" charset="0"/>
              <a:buChar char="•"/>
            </a:pPr>
            <a:r>
              <a:rPr lang="tr-TR"/>
              <a:t>Mapping for ordering the signals in PLC.</a:t>
            </a:r>
          </a:p>
          <a:p>
            <a:pPr marL="285750" indent="-285750">
              <a:lnSpc>
                <a:spcPct val="150000"/>
              </a:lnSpc>
              <a:buFont typeface="Arial" panose="020B0604020202020204" pitchFamily="34" charset="0"/>
              <a:buChar char="•"/>
            </a:pPr>
            <a:endParaRPr lang="tr-TR" smtClean="0"/>
          </a:p>
          <a:p>
            <a:pPr marL="285750" indent="-285750">
              <a:lnSpc>
                <a:spcPct val="150000"/>
              </a:lnSpc>
              <a:buFont typeface="Arial" panose="020B0604020202020204" pitchFamily="34" charset="0"/>
              <a:buChar char="•"/>
            </a:pPr>
            <a:endParaRPr lang="tr-TR" smtClean="0"/>
          </a:p>
        </p:txBody>
      </p:sp>
      <p:pic>
        <p:nvPicPr>
          <p:cNvPr id="2" name="Resim 1"/>
          <p:cNvPicPr>
            <a:picLocks noChangeAspect="1"/>
          </p:cNvPicPr>
          <p:nvPr/>
        </p:nvPicPr>
        <p:blipFill rotWithShape="1">
          <a:blip r:embed="rId3">
            <a:extLst>
              <a:ext uri="{28A0092B-C50C-407E-A947-70E740481C1C}">
                <a14:useLocalDpi xmlns:a14="http://schemas.microsoft.com/office/drawing/2010/main" val="0"/>
              </a:ext>
            </a:extLst>
          </a:blip>
          <a:srcRect l="25208" t="52823" r="34167" b="24320"/>
          <a:stretch/>
        </p:blipFill>
        <p:spPr>
          <a:xfrm>
            <a:off x="5015916" y="2760133"/>
            <a:ext cx="7062476" cy="2321868"/>
          </a:xfrm>
          <a:prstGeom prst="rect">
            <a:avLst/>
          </a:prstGeom>
        </p:spPr>
      </p:pic>
      <p:pic>
        <p:nvPicPr>
          <p:cNvPr id="3" name="Resim 2"/>
          <p:cNvPicPr>
            <a:picLocks noChangeAspect="1"/>
          </p:cNvPicPr>
          <p:nvPr/>
        </p:nvPicPr>
        <p:blipFill>
          <a:blip r:embed="rId4"/>
          <a:stretch>
            <a:fillRect/>
          </a:stretch>
        </p:blipFill>
        <p:spPr>
          <a:xfrm>
            <a:off x="6651567" y="2583712"/>
            <a:ext cx="5061065" cy="2868918"/>
          </a:xfrm>
          <a:prstGeom prst="rect">
            <a:avLst/>
          </a:prstGeom>
        </p:spPr>
      </p:pic>
    </p:spTree>
    <p:extLst>
      <p:ext uri="{BB962C8B-B14F-4D97-AF65-F5344CB8AC3E}">
        <p14:creationId xmlns:p14="http://schemas.microsoft.com/office/powerpoint/2010/main" val="1032149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6F84B07D-A9AA-9E49-8305-641C55175AFD}"/>
              </a:ext>
            </a:extLst>
          </p:cNvPr>
          <p:cNvSpPr txBox="1">
            <a:spLocks/>
          </p:cNvSpPr>
          <p:nvPr/>
        </p:nvSpPr>
        <p:spPr>
          <a:xfrm>
            <a:off x="430458" y="218901"/>
            <a:ext cx="10833287" cy="76973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tr-TR" sz="4800" b="1" smtClean="0">
                <a:solidFill>
                  <a:schemeClr val="bg1"/>
                </a:solidFill>
                <a:latin typeface="Calibri" charset="0"/>
                <a:ea typeface="Calibri" charset="0"/>
                <a:cs typeface="Calibri" charset="0"/>
              </a:rPr>
              <a:t>Robot|Programming – Points</a:t>
            </a:r>
            <a:endParaRPr lang="en-US" sz="4800" dirty="0">
              <a:solidFill>
                <a:schemeClr val="bg1"/>
              </a:solidFill>
              <a:latin typeface="Calibri" charset="0"/>
              <a:ea typeface="Calibri" charset="0"/>
              <a:cs typeface="Calibri" charset="0"/>
            </a:endParaRPr>
          </a:p>
        </p:txBody>
      </p:sp>
      <p:sp>
        <p:nvSpPr>
          <p:cNvPr id="5" name="Metin kutusu 4">
            <a:extLst>
              <a:ext uri="{FF2B5EF4-FFF2-40B4-BE49-F238E27FC236}">
                <a16:creationId xmlns:a16="http://schemas.microsoft.com/office/drawing/2014/main" id="{048E6418-82E6-E746-96F5-B01738F88FBB}"/>
              </a:ext>
            </a:extLst>
          </p:cNvPr>
          <p:cNvSpPr txBox="1"/>
          <p:nvPr/>
        </p:nvSpPr>
        <p:spPr>
          <a:xfrm>
            <a:off x="430458" y="1745159"/>
            <a:ext cx="3966976" cy="4662815"/>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tr-TR" smtClean="0"/>
              <a:t>Defining all points including orientation, configuration and coordinate datas.</a:t>
            </a:r>
          </a:p>
          <a:p>
            <a:pPr marL="285750" indent="-285750">
              <a:lnSpc>
                <a:spcPct val="150000"/>
              </a:lnSpc>
              <a:buFont typeface="Arial" panose="020B0604020202020204" pitchFamily="34" charset="0"/>
              <a:buChar char="•"/>
            </a:pPr>
            <a:r>
              <a:rPr lang="en-US"/>
              <a:t>Except for the first drop points and pick points, the other points are programmed by considering the height of </a:t>
            </a:r>
            <a:r>
              <a:rPr lang="en-US"/>
              <a:t>the </a:t>
            </a:r>
            <a:r>
              <a:rPr lang="en-US" smtClean="0"/>
              <a:t>part.</a:t>
            </a:r>
            <a:endParaRPr lang="tr-TR" smtClean="0"/>
          </a:p>
          <a:p>
            <a:pPr marL="285750" indent="-285750">
              <a:lnSpc>
                <a:spcPct val="150000"/>
              </a:lnSpc>
              <a:buFont typeface="Arial" panose="020B0604020202020204" pitchFamily="34" charset="0"/>
              <a:buChar char="•"/>
            </a:pPr>
            <a:r>
              <a:rPr lang="tr-TR" b="1" smtClean="0"/>
              <a:t>Pickreference point is the same point of camera’s frame left top corner</a:t>
            </a:r>
            <a:endParaRPr lang="tr-TR" smtClean="0"/>
          </a:p>
          <a:p>
            <a:pPr marL="285750" indent="-285750">
              <a:lnSpc>
                <a:spcPct val="150000"/>
              </a:lnSpc>
              <a:buFont typeface="Arial" panose="020B0604020202020204" pitchFamily="34" charset="0"/>
              <a:buChar char="•"/>
            </a:pPr>
            <a:endParaRPr lang="tr-TR" smtClean="0"/>
          </a:p>
        </p:txBody>
      </p:sp>
      <p:pic>
        <p:nvPicPr>
          <p:cNvPr id="6" name="Resim 5"/>
          <p:cNvPicPr/>
          <p:nvPr/>
        </p:nvPicPr>
        <p:blipFill>
          <a:blip r:embed="rId3">
            <a:extLst>
              <a:ext uri="{28A0092B-C50C-407E-A947-70E740481C1C}">
                <a14:useLocalDpi xmlns:a14="http://schemas.microsoft.com/office/drawing/2010/main" val="0"/>
              </a:ext>
            </a:extLst>
          </a:blip>
          <a:srcRect/>
          <a:stretch>
            <a:fillRect/>
          </a:stretch>
        </p:blipFill>
        <p:spPr bwMode="auto">
          <a:xfrm>
            <a:off x="4644448" y="1413164"/>
            <a:ext cx="7292628" cy="4700097"/>
          </a:xfrm>
          <a:prstGeom prst="rect">
            <a:avLst/>
          </a:prstGeom>
          <a:noFill/>
          <a:ln>
            <a:noFill/>
          </a:ln>
        </p:spPr>
      </p:pic>
    </p:spTree>
    <p:extLst>
      <p:ext uri="{BB962C8B-B14F-4D97-AF65-F5344CB8AC3E}">
        <p14:creationId xmlns:p14="http://schemas.microsoft.com/office/powerpoint/2010/main" val="398244864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6F84B07D-A9AA-9E49-8305-641C55175AFD}"/>
              </a:ext>
            </a:extLst>
          </p:cNvPr>
          <p:cNvSpPr txBox="1">
            <a:spLocks/>
          </p:cNvSpPr>
          <p:nvPr/>
        </p:nvSpPr>
        <p:spPr>
          <a:xfrm>
            <a:off x="430458" y="218901"/>
            <a:ext cx="10833287" cy="769733"/>
          </a:xfrm>
          <a:prstGeom prst="rect">
            <a:avLst/>
          </a:prstGeom>
        </p:spPr>
        <p:txBody>
          <a:bodyPr vert="horz" lIns="91440" tIns="45720" rIns="91440" bIns="45720" rtlCol="0" anchor="b">
            <a:normAutofit fontScale="92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tr-TR" sz="4800" b="1" smtClean="0">
                <a:solidFill>
                  <a:schemeClr val="bg1"/>
                </a:solidFill>
                <a:latin typeface="Calibri" charset="0"/>
                <a:ea typeface="Calibri" charset="0"/>
                <a:cs typeface="Calibri" charset="0"/>
              </a:rPr>
              <a:t>Robot|Programming – Updating pick point</a:t>
            </a:r>
            <a:endParaRPr lang="en-US" sz="4800" dirty="0">
              <a:solidFill>
                <a:schemeClr val="bg1"/>
              </a:solidFill>
              <a:latin typeface="Calibri" charset="0"/>
              <a:ea typeface="Calibri" charset="0"/>
              <a:cs typeface="Calibri" charset="0"/>
            </a:endParaRPr>
          </a:p>
        </p:txBody>
      </p:sp>
      <p:sp>
        <p:nvSpPr>
          <p:cNvPr id="5" name="Metin kutusu 4">
            <a:extLst>
              <a:ext uri="{FF2B5EF4-FFF2-40B4-BE49-F238E27FC236}">
                <a16:creationId xmlns:a16="http://schemas.microsoft.com/office/drawing/2014/main" id="{048E6418-82E6-E746-96F5-B01738F88FBB}"/>
              </a:ext>
            </a:extLst>
          </p:cNvPr>
          <p:cNvSpPr txBox="1"/>
          <p:nvPr/>
        </p:nvSpPr>
        <p:spPr>
          <a:xfrm>
            <a:off x="430457" y="1745159"/>
            <a:ext cx="3293645" cy="3000821"/>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tr-TR" smtClean="0"/>
              <a:t>Defining variables,</a:t>
            </a:r>
          </a:p>
          <a:p>
            <a:pPr marL="285750" indent="-285750">
              <a:lnSpc>
                <a:spcPct val="150000"/>
              </a:lnSpc>
              <a:buFont typeface="Arial" panose="020B0604020202020204" pitchFamily="34" charset="0"/>
              <a:buChar char="•"/>
            </a:pPr>
            <a:r>
              <a:rPr lang="tr-TR" smtClean="0"/>
              <a:t>Defining procedures like functions.</a:t>
            </a:r>
          </a:p>
          <a:p>
            <a:pPr marL="285750" indent="-285750">
              <a:lnSpc>
                <a:spcPct val="150000"/>
              </a:lnSpc>
              <a:buFont typeface="Arial" panose="020B0604020202020204" pitchFamily="34" charset="0"/>
              <a:buChar char="•"/>
            </a:pPr>
            <a:r>
              <a:rPr lang="tr-TR" smtClean="0"/>
              <a:t>Procedures will be called in main part.</a:t>
            </a:r>
            <a:endParaRPr lang="tr-TR"/>
          </a:p>
          <a:p>
            <a:pPr marL="285750" indent="-285750">
              <a:lnSpc>
                <a:spcPct val="150000"/>
              </a:lnSpc>
              <a:buFont typeface="Arial" panose="020B0604020202020204" pitchFamily="34" charset="0"/>
              <a:buChar char="•"/>
            </a:pPr>
            <a:endParaRPr lang="tr-TR" smtClean="0"/>
          </a:p>
          <a:p>
            <a:pPr marL="285750" indent="-285750">
              <a:lnSpc>
                <a:spcPct val="150000"/>
              </a:lnSpc>
              <a:buFont typeface="Arial" panose="020B0604020202020204" pitchFamily="34" charset="0"/>
              <a:buChar char="•"/>
            </a:pPr>
            <a:endParaRPr lang="tr-TR" smtClean="0"/>
          </a:p>
        </p:txBody>
      </p:sp>
      <p:pic>
        <p:nvPicPr>
          <p:cNvPr id="6" name="Resim 5"/>
          <p:cNvPicPr/>
          <p:nvPr/>
        </p:nvPicPr>
        <p:blipFill>
          <a:blip r:embed="rId3">
            <a:extLst>
              <a:ext uri="{28A0092B-C50C-407E-A947-70E740481C1C}">
                <a14:useLocalDpi xmlns:a14="http://schemas.microsoft.com/office/drawing/2010/main" val="0"/>
              </a:ext>
            </a:extLst>
          </a:blip>
          <a:srcRect/>
          <a:stretch>
            <a:fillRect/>
          </a:stretch>
        </p:blipFill>
        <p:spPr bwMode="auto">
          <a:xfrm>
            <a:off x="6641205" y="2303145"/>
            <a:ext cx="3132455" cy="2392680"/>
          </a:xfrm>
          <a:prstGeom prst="rect">
            <a:avLst/>
          </a:prstGeom>
          <a:noFill/>
          <a:ln>
            <a:noFill/>
          </a:ln>
        </p:spPr>
      </p:pic>
      <p:pic>
        <p:nvPicPr>
          <p:cNvPr id="2" name="Resim 1"/>
          <p:cNvPicPr>
            <a:picLocks noChangeAspect="1"/>
          </p:cNvPicPr>
          <p:nvPr/>
        </p:nvPicPr>
        <p:blipFill>
          <a:blip r:embed="rId4"/>
          <a:stretch>
            <a:fillRect/>
          </a:stretch>
        </p:blipFill>
        <p:spPr>
          <a:xfrm>
            <a:off x="6015904" y="2044931"/>
            <a:ext cx="4226082" cy="3174682"/>
          </a:xfrm>
          <a:prstGeom prst="rect">
            <a:avLst/>
          </a:prstGeom>
        </p:spPr>
      </p:pic>
      <p:pic>
        <p:nvPicPr>
          <p:cNvPr id="7" name="Resim 6"/>
          <p:cNvPicPr/>
          <p:nvPr/>
        </p:nvPicPr>
        <p:blipFill>
          <a:blip r:embed="rId5">
            <a:extLst>
              <a:ext uri="{28A0092B-C50C-407E-A947-70E740481C1C}">
                <a14:useLocalDpi xmlns:a14="http://schemas.microsoft.com/office/drawing/2010/main" val="0"/>
              </a:ext>
            </a:extLst>
          </a:blip>
          <a:srcRect/>
          <a:stretch>
            <a:fillRect/>
          </a:stretch>
        </p:blipFill>
        <p:spPr bwMode="auto">
          <a:xfrm>
            <a:off x="6015904" y="1952238"/>
            <a:ext cx="4226082" cy="3267375"/>
          </a:xfrm>
          <a:prstGeom prst="rect">
            <a:avLst/>
          </a:prstGeom>
          <a:noFill/>
          <a:ln>
            <a:noFill/>
          </a:ln>
        </p:spPr>
      </p:pic>
    </p:spTree>
    <p:extLst>
      <p:ext uri="{BB962C8B-B14F-4D97-AF65-F5344CB8AC3E}">
        <p14:creationId xmlns:p14="http://schemas.microsoft.com/office/powerpoint/2010/main" val="23631075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6F84B07D-A9AA-9E49-8305-641C55175AFD}"/>
              </a:ext>
            </a:extLst>
          </p:cNvPr>
          <p:cNvSpPr txBox="1">
            <a:spLocks/>
          </p:cNvSpPr>
          <p:nvPr/>
        </p:nvSpPr>
        <p:spPr>
          <a:xfrm>
            <a:off x="430458" y="218901"/>
            <a:ext cx="10833287" cy="769733"/>
          </a:xfrm>
          <a:prstGeom prst="rect">
            <a:avLst/>
          </a:prstGeom>
        </p:spPr>
        <p:txBody>
          <a:bodyPr vert="horz" lIns="91440" tIns="45720" rIns="91440" bIns="45720" rtlCol="0" anchor="b">
            <a:normAutofit fontScale="92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tr-TR" sz="4800" b="1" smtClean="0">
                <a:solidFill>
                  <a:schemeClr val="bg1"/>
                </a:solidFill>
                <a:latin typeface="Calibri" charset="0"/>
                <a:ea typeface="Calibri" charset="0"/>
                <a:cs typeface="Calibri" charset="0"/>
              </a:rPr>
              <a:t>Robot|Programming – Procedures and Main</a:t>
            </a:r>
            <a:endParaRPr lang="en-US" sz="4800" dirty="0">
              <a:solidFill>
                <a:schemeClr val="bg1"/>
              </a:solidFill>
              <a:latin typeface="Calibri" charset="0"/>
              <a:ea typeface="Calibri" charset="0"/>
              <a:cs typeface="Calibri" charset="0"/>
            </a:endParaRPr>
          </a:p>
        </p:txBody>
      </p:sp>
      <p:sp>
        <p:nvSpPr>
          <p:cNvPr id="5" name="Metin kutusu 4">
            <a:extLst>
              <a:ext uri="{FF2B5EF4-FFF2-40B4-BE49-F238E27FC236}">
                <a16:creationId xmlns:a16="http://schemas.microsoft.com/office/drawing/2014/main" id="{048E6418-82E6-E746-96F5-B01738F88FBB}"/>
              </a:ext>
            </a:extLst>
          </p:cNvPr>
          <p:cNvSpPr txBox="1"/>
          <p:nvPr/>
        </p:nvSpPr>
        <p:spPr>
          <a:xfrm>
            <a:off x="430458" y="1745159"/>
            <a:ext cx="4382612" cy="1338828"/>
          </a:xfrm>
          <a:prstGeom prst="rect">
            <a:avLst/>
          </a:prstGeom>
          <a:noFill/>
        </p:spPr>
        <p:txBody>
          <a:bodyPr wrap="square" rtlCol="0">
            <a:spAutoFit/>
          </a:bodyPr>
          <a:lstStyle/>
          <a:p>
            <a:pPr marL="285750" indent="-285750">
              <a:lnSpc>
                <a:spcPct val="150000"/>
              </a:lnSpc>
              <a:buFont typeface="Arial" panose="020B0604020202020204" pitchFamily="34" charset="0"/>
              <a:buChar char="•"/>
            </a:pPr>
            <a:endParaRPr lang="tr-TR" smtClean="0"/>
          </a:p>
          <a:p>
            <a:pPr marL="285750" indent="-285750">
              <a:lnSpc>
                <a:spcPct val="150000"/>
              </a:lnSpc>
              <a:buFont typeface="Arial" panose="020B0604020202020204" pitchFamily="34" charset="0"/>
              <a:buChar char="•"/>
            </a:pPr>
            <a:r>
              <a:rPr lang="tr-TR" smtClean="0"/>
              <a:t>Picking and palletizing procedures.</a:t>
            </a:r>
          </a:p>
          <a:p>
            <a:pPr marL="285750" indent="-285750">
              <a:lnSpc>
                <a:spcPct val="150000"/>
              </a:lnSpc>
              <a:buFont typeface="Arial" panose="020B0604020202020204" pitchFamily="34" charset="0"/>
              <a:buChar char="•"/>
            </a:pPr>
            <a:r>
              <a:rPr lang="tr-TR" smtClean="0"/>
              <a:t>Calling procedures from main.</a:t>
            </a:r>
            <a:endParaRPr lang="tr-TR" smtClean="0"/>
          </a:p>
        </p:txBody>
      </p:sp>
      <p:pic>
        <p:nvPicPr>
          <p:cNvPr id="6" name="Resim 5"/>
          <p:cNvPicPr/>
          <p:nvPr/>
        </p:nvPicPr>
        <p:blipFill>
          <a:blip r:embed="rId3">
            <a:extLst>
              <a:ext uri="{28A0092B-C50C-407E-A947-70E740481C1C}">
                <a14:useLocalDpi xmlns:a14="http://schemas.microsoft.com/office/drawing/2010/main" val="0"/>
              </a:ext>
            </a:extLst>
          </a:blip>
          <a:srcRect/>
          <a:stretch>
            <a:fillRect/>
          </a:stretch>
        </p:blipFill>
        <p:spPr bwMode="auto">
          <a:xfrm>
            <a:off x="6836208" y="3039428"/>
            <a:ext cx="3673475" cy="779145"/>
          </a:xfrm>
          <a:prstGeom prst="rect">
            <a:avLst/>
          </a:prstGeom>
          <a:noFill/>
          <a:ln>
            <a:noFill/>
          </a:ln>
        </p:spPr>
      </p:pic>
      <p:pic>
        <p:nvPicPr>
          <p:cNvPr id="7" name="Resim 6"/>
          <p:cNvPicPr/>
          <p:nvPr/>
        </p:nvPicPr>
        <p:blipFill>
          <a:blip r:embed="rId4">
            <a:extLst>
              <a:ext uri="{28A0092B-C50C-407E-A947-70E740481C1C}">
                <a14:useLocalDpi xmlns:a14="http://schemas.microsoft.com/office/drawing/2010/main" val="0"/>
              </a:ext>
            </a:extLst>
          </a:blip>
          <a:srcRect/>
          <a:stretch>
            <a:fillRect/>
          </a:stretch>
        </p:blipFill>
        <p:spPr bwMode="auto">
          <a:xfrm>
            <a:off x="6708255" y="2049087"/>
            <a:ext cx="3929380" cy="3108960"/>
          </a:xfrm>
          <a:prstGeom prst="rect">
            <a:avLst/>
          </a:prstGeom>
          <a:noFill/>
          <a:ln>
            <a:noFill/>
          </a:ln>
        </p:spPr>
      </p:pic>
      <p:pic>
        <p:nvPicPr>
          <p:cNvPr id="8" name="Resim 7"/>
          <p:cNvPicPr/>
          <p:nvPr/>
        </p:nvPicPr>
        <p:blipFill>
          <a:blip r:embed="rId5">
            <a:extLst>
              <a:ext uri="{28A0092B-C50C-407E-A947-70E740481C1C}">
                <a14:useLocalDpi xmlns:a14="http://schemas.microsoft.com/office/drawing/2010/main" val="0"/>
              </a:ext>
            </a:extLst>
          </a:blip>
          <a:srcRect/>
          <a:stretch>
            <a:fillRect/>
          </a:stretch>
        </p:blipFill>
        <p:spPr bwMode="auto">
          <a:xfrm>
            <a:off x="6322145" y="1824831"/>
            <a:ext cx="4392960" cy="3919264"/>
          </a:xfrm>
          <a:prstGeom prst="rect">
            <a:avLst/>
          </a:prstGeom>
          <a:noFill/>
          <a:ln>
            <a:noFill/>
          </a:ln>
        </p:spPr>
      </p:pic>
      <p:pic>
        <p:nvPicPr>
          <p:cNvPr id="9" name="Resim 8"/>
          <p:cNvPicPr/>
          <p:nvPr/>
        </p:nvPicPr>
        <p:blipFill>
          <a:blip r:embed="rId6">
            <a:extLst>
              <a:ext uri="{28A0092B-C50C-407E-A947-70E740481C1C}">
                <a14:useLocalDpi xmlns:a14="http://schemas.microsoft.com/office/drawing/2010/main" val="0"/>
              </a:ext>
            </a:extLst>
          </a:blip>
          <a:srcRect/>
          <a:stretch>
            <a:fillRect/>
          </a:stretch>
        </p:blipFill>
        <p:spPr bwMode="auto">
          <a:xfrm>
            <a:off x="5767561" y="1745159"/>
            <a:ext cx="5130424" cy="4441709"/>
          </a:xfrm>
          <a:prstGeom prst="rect">
            <a:avLst/>
          </a:prstGeom>
          <a:noFill/>
          <a:ln>
            <a:noFill/>
          </a:ln>
        </p:spPr>
      </p:pic>
    </p:spTree>
    <p:extLst>
      <p:ext uri="{BB962C8B-B14F-4D97-AF65-F5344CB8AC3E}">
        <p14:creationId xmlns:p14="http://schemas.microsoft.com/office/powerpoint/2010/main" val="85304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6F84B07D-A9AA-9E49-8305-641C55175AFD}"/>
              </a:ext>
            </a:extLst>
          </p:cNvPr>
          <p:cNvSpPr txBox="1">
            <a:spLocks/>
          </p:cNvSpPr>
          <p:nvPr/>
        </p:nvSpPr>
        <p:spPr>
          <a:xfrm>
            <a:off x="430458" y="218901"/>
            <a:ext cx="10833287" cy="76973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tr-TR" sz="4800" b="1" smtClean="0">
                <a:solidFill>
                  <a:schemeClr val="bg1"/>
                </a:solidFill>
                <a:latin typeface="Calibri" charset="0"/>
                <a:ea typeface="Calibri" charset="0"/>
                <a:cs typeface="Calibri" charset="0"/>
              </a:rPr>
              <a:t>Image Processing</a:t>
            </a:r>
            <a:endParaRPr lang="en-US" sz="4800" dirty="0">
              <a:solidFill>
                <a:schemeClr val="bg1"/>
              </a:solidFill>
              <a:latin typeface="Calibri" charset="0"/>
              <a:ea typeface="Calibri" charset="0"/>
              <a:cs typeface="Calibri" charset="0"/>
            </a:endParaRPr>
          </a:p>
        </p:txBody>
      </p:sp>
      <p:sp>
        <p:nvSpPr>
          <p:cNvPr id="5" name="Metin kutusu 4">
            <a:extLst>
              <a:ext uri="{FF2B5EF4-FFF2-40B4-BE49-F238E27FC236}">
                <a16:creationId xmlns:a16="http://schemas.microsoft.com/office/drawing/2014/main" id="{048E6418-82E6-E746-96F5-B01738F88FBB}"/>
              </a:ext>
            </a:extLst>
          </p:cNvPr>
          <p:cNvSpPr txBox="1"/>
          <p:nvPr/>
        </p:nvSpPr>
        <p:spPr>
          <a:xfrm>
            <a:off x="430457" y="1745160"/>
            <a:ext cx="11506619" cy="923330"/>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tr-TR" smtClean="0"/>
              <a:t>s</a:t>
            </a:r>
            <a:endParaRPr lang="tr-TR" smtClean="0"/>
          </a:p>
          <a:p>
            <a:pPr marL="285750" indent="-285750">
              <a:lnSpc>
                <a:spcPct val="150000"/>
              </a:lnSpc>
              <a:buFont typeface="Arial" panose="020B0604020202020204" pitchFamily="34" charset="0"/>
              <a:buChar char="•"/>
            </a:pPr>
            <a:endParaRPr lang="tr-TR" smtClean="0"/>
          </a:p>
        </p:txBody>
      </p:sp>
    </p:spTree>
    <p:extLst>
      <p:ext uri="{BB962C8B-B14F-4D97-AF65-F5344CB8AC3E}">
        <p14:creationId xmlns:p14="http://schemas.microsoft.com/office/powerpoint/2010/main" val="299574359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6F84B07D-A9AA-9E49-8305-641C55175AFD}"/>
              </a:ext>
            </a:extLst>
          </p:cNvPr>
          <p:cNvSpPr txBox="1">
            <a:spLocks/>
          </p:cNvSpPr>
          <p:nvPr/>
        </p:nvSpPr>
        <p:spPr>
          <a:xfrm>
            <a:off x="430458" y="277091"/>
            <a:ext cx="10833287" cy="76973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tr-TR" sz="4800" b="1" smtClean="0">
                <a:solidFill>
                  <a:schemeClr val="bg1"/>
                </a:solidFill>
                <a:latin typeface="Calibri" charset="0"/>
                <a:ea typeface="Calibri" charset="0"/>
                <a:cs typeface="Calibri" charset="0"/>
              </a:rPr>
              <a:t>General Requirements | Planning</a:t>
            </a:r>
            <a:endParaRPr lang="en-US" sz="4800" dirty="0">
              <a:solidFill>
                <a:schemeClr val="bg1"/>
              </a:solidFill>
              <a:latin typeface="Calibri" charset="0"/>
              <a:ea typeface="Calibri" charset="0"/>
              <a:cs typeface="Calibri" charset="0"/>
            </a:endParaRPr>
          </a:p>
        </p:txBody>
      </p:sp>
      <p:sp>
        <p:nvSpPr>
          <p:cNvPr id="5" name="Metin kutusu 4">
            <a:extLst>
              <a:ext uri="{FF2B5EF4-FFF2-40B4-BE49-F238E27FC236}">
                <a16:creationId xmlns:a16="http://schemas.microsoft.com/office/drawing/2014/main" id="{048E6418-82E6-E746-96F5-B01738F88FBB}"/>
              </a:ext>
            </a:extLst>
          </p:cNvPr>
          <p:cNvSpPr txBox="1"/>
          <p:nvPr/>
        </p:nvSpPr>
        <p:spPr>
          <a:xfrm>
            <a:off x="430458" y="1745160"/>
            <a:ext cx="11054960" cy="5078313"/>
          </a:xfrm>
          <a:prstGeom prst="rect">
            <a:avLst/>
          </a:prstGeom>
          <a:noFill/>
        </p:spPr>
        <p:txBody>
          <a:bodyPr wrap="square" rtlCol="0">
            <a:spAutoFit/>
          </a:bodyPr>
          <a:lstStyle/>
          <a:p>
            <a:pPr marL="457200" indent="-457200">
              <a:lnSpc>
                <a:spcPct val="150000"/>
              </a:lnSpc>
              <a:buFont typeface="Arial" panose="020B0604020202020204" pitchFamily="34" charset="0"/>
              <a:buChar char="•"/>
            </a:pPr>
            <a:r>
              <a:rPr lang="tr-TR" smtClean="0"/>
              <a:t>In order to realize the system, following scenerio considered. W</a:t>
            </a:r>
            <a:r>
              <a:rPr lang="en-US" smtClean="0"/>
              <a:t>hile </a:t>
            </a:r>
            <a:r>
              <a:rPr lang="en-US"/>
              <a:t>the product is coming from a conveyor belt driven by an asynchronous motor, it will be stopped by a sensor and the camera algorithm will measure the position </a:t>
            </a:r>
            <a:r>
              <a:rPr lang="tr-TR" smtClean="0"/>
              <a:t>and orientation </a:t>
            </a:r>
            <a:r>
              <a:rPr lang="en-US" smtClean="0"/>
              <a:t>of </a:t>
            </a:r>
            <a:r>
              <a:rPr lang="tr-TR" smtClean="0"/>
              <a:t>the</a:t>
            </a:r>
            <a:r>
              <a:rPr lang="en-US" smtClean="0"/>
              <a:t> </a:t>
            </a:r>
            <a:r>
              <a:rPr lang="tr-TR" smtClean="0"/>
              <a:t>product</a:t>
            </a:r>
            <a:r>
              <a:rPr lang="en-US" smtClean="0"/>
              <a:t>. </a:t>
            </a:r>
            <a:r>
              <a:rPr lang="en-US"/>
              <a:t>After this step, the measured values will be sent to a 6-axis industrial robot via </a:t>
            </a:r>
            <a:r>
              <a:rPr lang="tr-TR" smtClean="0"/>
              <a:t>hub</a:t>
            </a:r>
            <a:r>
              <a:rPr lang="en-US" smtClean="0"/>
              <a:t> </a:t>
            </a:r>
            <a:r>
              <a:rPr lang="en-US"/>
              <a:t>communication. After the robot picks up the product from the pick point, it will palletize it in the box. </a:t>
            </a:r>
            <a:endParaRPr lang="tr-TR" dirty="0"/>
          </a:p>
          <a:p>
            <a:endParaRPr lang="tr-TR" sz="2700" dirty="0"/>
          </a:p>
          <a:p>
            <a:endParaRPr lang="tr-TR" sz="2700" dirty="0"/>
          </a:p>
          <a:p>
            <a:endParaRPr lang="tr-TR" sz="2700" dirty="0"/>
          </a:p>
          <a:p>
            <a:endParaRPr lang="tr-TR" sz="2700" dirty="0"/>
          </a:p>
          <a:p>
            <a:endParaRPr lang="tr-TR" sz="2700" dirty="0"/>
          </a:p>
          <a:p>
            <a:endParaRPr lang="tr-TR" sz="2700" dirty="0"/>
          </a:p>
          <a:p>
            <a:endParaRPr lang="tr-TR" sz="2700" dirty="0"/>
          </a:p>
        </p:txBody>
      </p:sp>
    </p:spTree>
    <p:extLst>
      <p:ext uri="{BB962C8B-B14F-4D97-AF65-F5344CB8AC3E}">
        <p14:creationId xmlns:p14="http://schemas.microsoft.com/office/powerpoint/2010/main" val="338996526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6F84B07D-A9AA-9E49-8305-641C55175AFD}"/>
              </a:ext>
            </a:extLst>
          </p:cNvPr>
          <p:cNvSpPr txBox="1">
            <a:spLocks/>
          </p:cNvSpPr>
          <p:nvPr/>
        </p:nvSpPr>
        <p:spPr>
          <a:xfrm>
            <a:off x="430458" y="277091"/>
            <a:ext cx="10833287" cy="76973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tr-TR" sz="4800" b="1">
                <a:solidFill>
                  <a:schemeClr val="bg1"/>
                </a:solidFill>
                <a:latin typeface="Calibri" charset="0"/>
                <a:ea typeface="Calibri" charset="0"/>
                <a:cs typeface="Calibri" charset="0"/>
              </a:rPr>
              <a:t>General Requirements | </a:t>
            </a:r>
            <a:r>
              <a:rPr lang="tr-TR" sz="4800" b="1" smtClean="0">
                <a:solidFill>
                  <a:schemeClr val="bg1"/>
                </a:solidFill>
                <a:latin typeface="Calibri" charset="0"/>
                <a:ea typeface="Calibri" charset="0"/>
                <a:cs typeface="Calibri" charset="0"/>
              </a:rPr>
              <a:t>Mechanical</a:t>
            </a:r>
            <a:endParaRPr lang="en-US" sz="4800" dirty="0">
              <a:solidFill>
                <a:schemeClr val="bg1"/>
              </a:solidFill>
              <a:latin typeface="Calibri" charset="0"/>
              <a:ea typeface="Calibri" charset="0"/>
              <a:cs typeface="Calibri" charset="0"/>
            </a:endParaRPr>
          </a:p>
        </p:txBody>
      </p:sp>
      <p:sp>
        <p:nvSpPr>
          <p:cNvPr id="6" name="Metin kutusu 5">
            <a:extLst>
              <a:ext uri="{FF2B5EF4-FFF2-40B4-BE49-F238E27FC236}">
                <a16:creationId xmlns:a16="http://schemas.microsoft.com/office/drawing/2014/main" id="{048E6418-82E6-E746-96F5-B01738F88FBB}"/>
              </a:ext>
            </a:extLst>
          </p:cNvPr>
          <p:cNvSpPr txBox="1"/>
          <p:nvPr/>
        </p:nvSpPr>
        <p:spPr>
          <a:xfrm>
            <a:off x="430458" y="1745160"/>
            <a:ext cx="11054960" cy="3831818"/>
          </a:xfrm>
          <a:prstGeom prst="rect">
            <a:avLst/>
          </a:prstGeom>
          <a:noFill/>
        </p:spPr>
        <p:txBody>
          <a:bodyPr wrap="square" rtlCol="0">
            <a:spAutoFit/>
          </a:bodyPr>
          <a:lstStyle/>
          <a:p>
            <a:pPr marL="457200" indent="-457200">
              <a:lnSpc>
                <a:spcPct val="150000"/>
              </a:lnSpc>
              <a:buFont typeface="Arial" panose="020B0604020202020204" pitchFamily="34" charset="0"/>
              <a:buChar char="•"/>
            </a:pPr>
            <a:r>
              <a:rPr lang="en-US"/>
              <a:t>A cabinet system will be created to implement the system. The reason for choosing the cabinet system is to create a compact structure. An aluminum profile, which is a light and strong material, was chosen for the body of the cabinet system to withstand various forces to be applied on it and the moment of inertia of the robot.</a:t>
            </a:r>
            <a:endParaRPr lang="tr-TR" sz="2700" dirty="0"/>
          </a:p>
          <a:p>
            <a:endParaRPr lang="tr-TR" sz="2700" dirty="0"/>
          </a:p>
          <a:p>
            <a:endParaRPr lang="tr-TR" sz="2700" dirty="0"/>
          </a:p>
          <a:p>
            <a:endParaRPr lang="tr-TR" sz="2700" dirty="0"/>
          </a:p>
          <a:p>
            <a:endParaRPr lang="tr-TR" sz="2700" dirty="0"/>
          </a:p>
          <a:p>
            <a:endParaRPr lang="tr-TR" sz="2700" dirty="0"/>
          </a:p>
          <a:p>
            <a:endParaRPr lang="tr-TR" sz="2700" dirty="0"/>
          </a:p>
        </p:txBody>
      </p:sp>
      <p:pic>
        <p:nvPicPr>
          <p:cNvPr id="2" name="Resim 1"/>
          <p:cNvPicPr>
            <a:picLocks noChangeAspect="1"/>
          </p:cNvPicPr>
          <p:nvPr/>
        </p:nvPicPr>
        <p:blipFill>
          <a:blip r:embed="rId3"/>
          <a:stretch>
            <a:fillRect/>
          </a:stretch>
        </p:blipFill>
        <p:spPr>
          <a:xfrm>
            <a:off x="3992947" y="3165130"/>
            <a:ext cx="3513445" cy="3110184"/>
          </a:xfrm>
          <a:prstGeom prst="rect">
            <a:avLst/>
          </a:prstGeom>
        </p:spPr>
      </p:pic>
    </p:spTree>
    <p:extLst>
      <p:ext uri="{BB962C8B-B14F-4D97-AF65-F5344CB8AC3E}">
        <p14:creationId xmlns:p14="http://schemas.microsoft.com/office/powerpoint/2010/main" val="363117561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6F84B07D-A9AA-9E49-8305-641C55175AFD}"/>
              </a:ext>
            </a:extLst>
          </p:cNvPr>
          <p:cNvSpPr txBox="1">
            <a:spLocks/>
          </p:cNvSpPr>
          <p:nvPr/>
        </p:nvSpPr>
        <p:spPr>
          <a:xfrm>
            <a:off x="430458" y="110836"/>
            <a:ext cx="10833287" cy="769733"/>
          </a:xfrm>
          <a:prstGeom prst="rect">
            <a:avLst/>
          </a:prstGeom>
        </p:spPr>
        <p:txBody>
          <a:bodyPr vert="horz" lIns="91440" tIns="45720" rIns="91440" bIns="45720" rtlCol="0" anchor="b">
            <a:normAutofit fontScale="6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tr-TR" sz="4800" b="1">
                <a:solidFill>
                  <a:schemeClr val="bg1"/>
                </a:solidFill>
                <a:latin typeface="Calibri" charset="0"/>
                <a:ea typeface="Calibri" charset="0"/>
                <a:cs typeface="Calibri" charset="0"/>
              </a:rPr>
              <a:t>General Requirements | </a:t>
            </a:r>
            <a:r>
              <a:rPr lang="tr-TR" sz="4800" b="1" smtClean="0">
                <a:solidFill>
                  <a:schemeClr val="bg1"/>
                </a:solidFill>
                <a:latin typeface="Calibri" charset="0"/>
                <a:ea typeface="Calibri" charset="0"/>
                <a:cs typeface="Calibri" charset="0"/>
              </a:rPr>
              <a:t>Robot Gripper and Product Selection </a:t>
            </a:r>
            <a:endParaRPr lang="en-US" sz="4800" dirty="0">
              <a:solidFill>
                <a:schemeClr val="bg1"/>
              </a:solidFill>
              <a:latin typeface="Calibri" charset="0"/>
              <a:ea typeface="Calibri" charset="0"/>
              <a:cs typeface="Calibri" charset="0"/>
            </a:endParaRPr>
          </a:p>
        </p:txBody>
      </p:sp>
      <p:sp>
        <p:nvSpPr>
          <p:cNvPr id="6" name="Metin kutusu 5">
            <a:extLst>
              <a:ext uri="{FF2B5EF4-FFF2-40B4-BE49-F238E27FC236}">
                <a16:creationId xmlns:a16="http://schemas.microsoft.com/office/drawing/2014/main" id="{048E6418-82E6-E746-96F5-B01738F88FBB}"/>
              </a:ext>
            </a:extLst>
          </p:cNvPr>
          <p:cNvSpPr txBox="1"/>
          <p:nvPr/>
        </p:nvSpPr>
        <p:spPr>
          <a:xfrm>
            <a:off x="430458" y="1745160"/>
            <a:ext cx="11054960" cy="2031325"/>
          </a:xfrm>
          <a:prstGeom prst="rect">
            <a:avLst/>
          </a:prstGeom>
          <a:noFill/>
        </p:spPr>
        <p:txBody>
          <a:bodyPr wrap="square" rtlCol="0">
            <a:spAutoFit/>
          </a:bodyPr>
          <a:lstStyle/>
          <a:p>
            <a:pPr marL="457200" indent="-457200">
              <a:buFont typeface="Arial" panose="020B0604020202020204" pitchFamily="34" charset="0"/>
              <a:buChar char="•"/>
            </a:pPr>
            <a:r>
              <a:rPr lang="tr-TR" smtClean="0"/>
              <a:t>A metal lining part is chosen for example product for our system, the reason that is chosen is its an industrial part and it can be picked easily with magnets. </a:t>
            </a:r>
          </a:p>
          <a:p>
            <a:pPr marL="457200" indent="-457200">
              <a:buFont typeface="Arial" panose="020B0604020202020204" pitchFamily="34" charset="0"/>
              <a:buChar char="•"/>
            </a:pPr>
            <a:endParaRPr lang="tr-TR" smtClean="0"/>
          </a:p>
          <a:p>
            <a:pPr marL="457200" indent="-457200">
              <a:buFont typeface="Arial" panose="020B0604020202020204" pitchFamily="34" charset="0"/>
              <a:buChar char="•"/>
            </a:pPr>
            <a:r>
              <a:rPr lang="tr-TR" smtClean="0"/>
              <a:t>12 V DC Magnets and driving with PLC and relays.</a:t>
            </a:r>
          </a:p>
          <a:p>
            <a:pPr marL="457200" indent="-457200">
              <a:buFont typeface="Arial" panose="020B0604020202020204" pitchFamily="34" charset="0"/>
              <a:buChar char="•"/>
            </a:pPr>
            <a:endParaRPr lang="tr-TR" smtClean="0"/>
          </a:p>
          <a:p>
            <a:pPr marL="457200" indent="-457200">
              <a:buFont typeface="Arial" panose="020B0604020202020204" pitchFamily="34" charset="0"/>
              <a:buChar char="•"/>
            </a:pPr>
            <a:r>
              <a:rPr lang="tr-TR" smtClean="0"/>
              <a:t>Mechanical switch for sensing the part.</a:t>
            </a:r>
          </a:p>
          <a:p>
            <a:pPr marL="457200" indent="-457200">
              <a:buFont typeface="Arial" panose="020B0604020202020204" pitchFamily="34" charset="0"/>
              <a:buChar char="•"/>
            </a:pPr>
            <a:endParaRPr lang="tr-TR" dirty="0"/>
          </a:p>
        </p:txBody>
      </p:sp>
      <p:pic>
        <p:nvPicPr>
          <p:cNvPr id="3" name="Resim 2"/>
          <p:cNvPicPr>
            <a:picLocks noChangeAspect="1"/>
          </p:cNvPicPr>
          <p:nvPr/>
        </p:nvPicPr>
        <p:blipFill>
          <a:blip r:embed="rId3"/>
          <a:stretch>
            <a:fillRect/>
          </a:stretch>
        </p:blipFill>
        <p:spPr>
          <a:xfrm>
            <a:off x="1841035" y="3776486"/>
            <a:ext cx="2872009" cy="2180736"/>
          </a:xfrm>
          <a:prstGeom prst="rect">
            <a:avLst/>
          </a:prstGeom>
        </p:spPr>
      </p:pic>
      <p:pic>
        <p:nvPicPr>
          <p:cNvPr id="5" name="Resim 4"/>
          <p:cNvPicPr>
            <a:picLocks noChangeAspect="1"/>
          </p:cNvPicPr>
          <p:nvPr/>
        </p:nvPicPr>
        <p:blipFill>
          <a:blip r:embed="rId4"/>
          <a:stretch>
            <a:fillRect/>
          </a:stretch>
        </p:blipFill>
        <p:spPr>
          <a:xfrm>
            <a:off x="6593527" y="2251942"/>
            <a:ext cx="2522566" cy="3370637"/>
          </a:xfrm>
          <a:prstGeom prst="rect">
            <a:avLst/>
          </a:prstGeom>
        </p:spPr>
      </p:pic>
      <p:pic>
        <p:nvPicPr>
          <p:cNvPr id="7" name="Resim 6"/>
          <p:cNvPicPr>
            <a:picLocks noChangeAspect="1"/>
          </p:cNvPicPr>
          <p:nvPr/>
        </p:nvPicPr>
        <p:blipFill>
          <a:blip r:embed="rId5"/>
          <a:stretch>
            <a:fillRect/>
          </a:stretch>
        </p:blipFill>
        <p:spPr>
          <a:xfrm>
            <a:off x="9458377" y="2255065"/>
            <a:ext cx="2545202" cy="3367514"/>
          </a:xfrm>
          <a:prstGeom prst="rect">
            <a:avLst/>
          </a:prstGeom>
        </p:spPr>
      </p:pic>
    </p:spTree>
    <p:extLst>
      <p:ext uri="{BB962C8B-B14F-4D97-AF65-F5344CB8AC3E}">
        <p14:creationId xmlns:p14="http://schemas.microsoft.com/office/powerpoint/2010/main" val="303839734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6F84B07D-A9AA-9E49-8305-641C55175AFD}"/>
              </a:ext>
            </a:extLst>
          </p:cNvPr>
          <p:cNvSpPr txBox="1">
            <a:spLocks/>
          </p:cNvSpPr>
          <p:nvPr/>
        </p:nvSpPr>
        <p:spPr>
          <a:xfrm>
            <a:off x="430458" y="277091"/>
            <a:ext cx="10833287" cy="76973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tr-TR" sz="4800" b="1">
                <a:solidFill>
                  <a:schemeClr val="bg1"/>
                </a:solidFill>
                <a:latin typeface="Calibri" charset="0"/>
                <a:ea typeface="Calibri" charset="0"/>
                <a:cs typeface="Calibri" charset="0"/>
              </a:rPr>
              <a:t>General Requirements | </a:t>
            </a:r>
            <a:r>
              <a:rPr lang="tr-TR" sz="4800" b="1" smtClean="0">
                <a:solidFill>
                  <a:schemeClr val="bg1"/>
                </a:solidFill>
                <a:latin typeface="Calibri" charset="0"/>
                <a:ea typeface="Calibri" charset="0"/>
                <a:cs typeface="Calibri" charset="0"/>
              </a:rPr>
              <a:t>Motor </a:t>
            </a:r>
            <a:endParaRPr lang="en-US" sz="4800" dirty="0">
              <a:solidFill>
                <a:schemeClr val="bg1"/>
              </a:solidFill>
              <a:latin typeface="Calibri" charset="0"/>
              <a:ea typeface="Calibri" charset="0"/>
              <a:cs typeface="Calibri" charset="0"/>
            </a:endParaRPr>
          </a:p>
        </p:txBody>
      </p:sp>
      <p:sp>
        <p:nvSpPr>
          <p:cNvPr id="6" name="Metin kutusu 5">
            <a:extLst>
              <a:ext uri="{FF2B5EF4-FFF2-40B4-BE49-F238E27FC236}">
                <a16:creationId xmlns:a16="http://schemas.microsoft.com/office/drawing/2014/main" id="{048E6418-82E6-E746-96F5-B01738F88FBB}"/>
              </a:ext>
            </a:extLst>
          </p:cNvPr>
          <p:cNvSpPr txBox="1"/>
          <p:nvPr/>
        </p:nvSpPr>
        <p:spPr>
          <a:xfrm>
            <a:off x="430458" y="1745160"/>
            <a:ext cx="11054960" cy="6186309"/>
          </a:xfrm>
          <a:prstGeom prst="rect">
            <a:avLst/>
          </a:prstGeom>
          <a:noFill/>
        </p:spPr>
        <p:txBody>
          <a:bodyPr wrap="square" rtlCol="0">
            <a:spAutoFit/>
          </a:bodyPr>
          <a:lstStyle/>
          <a:p>
            <a:pPr marL="285750" indent="-285750">
              <a:buFont typeface="Arial" panose="020B0604020202020204" pitchFamily="34" charset="0"/>
              <a:buChar char="•"/>
            </a:pPr>
            <a:r>
              <a:rPr lang="tr-TR" smtClean="0"/>
              <a:t>Lenze brand asynchronous motor used for driving the conveyor. The motor’s specification:</a:t>
            </a:r>
          </a:p>
          <a:p>
            <a:endParaRPr lang="tr-TR"/>
          </a:p>
          <a:p>
            <a:pPr marL="285750" indent="-285750">
              <a:lnSpc>
                <a:spcPct val="150000"/>
              </a:lnSpc>
              <a:buFont typeface="Arial" panose="020B0604020202020204" pitchFamily="34" charset="0"/>
              <a:buChar char="•"/>
            </a:pPr>
            <a:r>
              <a:rPr lang="tr-TR" smtClean="0"/>
              <a:t>Nominal power: 0.37kW</a:t>
            </a:r>
          </a:p>
          <a:p>
            <a:pPr marL="285750" indent="-285750">
              <a:lnSpc>
                <a:spcPct val="150000"/>
              </a:lnSpc>
              <a:buFont typeface="Arial" panose="020B0604020202020204" pitchFamily="34" charset="0"/>
              <a:buChar char="•"/>
            </a:pPr>
            <a:r>
              <a:rPr lang="tr-TR" smtClean="0"/>
              <a:t>Nominal speed: 1410 RPM</a:t>
            </a:r>
          </a:p>
          <a:p>
            <a:pPr marL="285750" indent="-285750">
              <a:lnSpc>
                <a:spcPct val="150000"/>
              </a:lnSpc>
              <a:buFont typeface="Arial" panose="020B0604020202020204" pitchFamily="34" charset="0"/>
              <a:buChar char="•"/>
            </a:pPr>
            <a:r>
              <a:rPr lang="tr-TR" smtClean="0"/>
              <a:t>Gear ratio: 46</a:t>
            </a:r>
          </a:p>
          <a:p>
            <a:pPr marL="285750" indent="-285750">
              <a:lnSpc>
                <a:spcPct val="150000"/>
              </a:lnSpc>
              <a:buFont typeface="Arial" panose="020B0604020202020204" pitchFamily="34" charset="0"/>
              <a:buChar char="•"/>
            </a:pPr>
            <a:r>
              <a:rPr lang="tr-TR" smtClean="0"/>
              <a:t>Output torque: 110 Nm</a:t>
            </a:r>
          </a:p>
          <a:p>
            <a:pPr marL="285750" indent="-285750">
              <a:lnSpc>
                <a:spcPct val="150000"/>
              </a:lnSpc>
              <a:buFont typeface="Arial" panose="020B0604020202020204" pitchFamily="34" charset="0"/>
              <a:buChar char="•"/>
            </a:pPr>
            <a:r>
              <a:rPr lang="tr-TR" smtClean="0"/>
              <a:t>Output speed: 31 RPM</a:t>
            </a:r>
          </a:p>
          <a:p>
            <a:pPr marL="285750" indent="-285750">
              <a:lnSpc>
                <a:spcPct val="150000"/>
              </a:lnSpc>
              <a:buFont typeface="Arial" panose="020B0604020202020204" pitchFamily="34" charset="0"/>
              <a:buChar char="•"/>
            </a:pPr>
            <a:r>
              <a:rPr lang="tr-TR" smtClean="0"/>
              <a:t>J = 0.027</a:t>
            </a:r>
            <a:endParaRPr lang="tr-TR" dirty="0"/>
          </a:p>
          <a:p>
            <a:endParaRPr lang="tr-TR" sz="2700" dirty="0"/>
          </a:p>
          <a:p>
            <a:pPr marL="457200" indent="-457200">
              <a:buFont typeface="Arial" panose="020B0604020202020204" pitchFamily="34" charset="0"/>
              <a:buChar char="•"/>
            </a:pPr>
            <a:r>
              <a:rPr lang="tr-TR" smtClean="0"/>
              <a:t>Motor is driven by Siemens V20 motor driver</a:t>
            </a:r>
          </a:p>
          <a:p>
            <a:r>
              <a:rPr lang="tr-TR"/>
              <a:t>w</a:t>
            </a:r>
            <a:r>
              <a:rPr lang="tr-TR" smtClean="0"/>
              <a:t>ith parameters.</a:t>
            </a:r>
            <a:endParaRPr lang="tr-TR" dirty="0"/>
          </a:p>
          <a:p>
            <a:endParaRPr lang="tr-TR" sz="2700" dirty="0"/>
          </a:p>
          <a:p>
            <a:endParaRPr lang="tr-TR" sz="2700" dirty="0"/>
          </a:p>
          <a:p>
            <a:endParaRPr lang="tr-TR" sz="2700" dirty="0"/>
          </a:p>
          <a:p>
            <a:endParaRPr lang="tr-TR" sz="2700" dirty="0"/>
          </a:p>
          <a:p>
            <a:endParaRPr lang="tr-TR" sz="2700" dirty="0"/>
          </a:p>
        </p:txBody>
      </p:sp>
      <p:pic>
        <p:nvPicPr>
          <p:cNvPr id="2" name="Resim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08370" y="2269376"/>
            <a:ext cx="4777048" cy="3582786"/>
          </a:xfrm>
          <a:prstGeom prst="rect">
            <a:avLst/>
          </a:prstGeom>
        </p:spPr>
      </p:pic>
    </p:spTree>
    <p:extLst>
      <p:ext uri="{BB962C8B-B14F-4D97-AF65-F5344CB8AC3E}">
        <p14:creationId xmlns:p14="http://schemas.microsoft.com/office/powerpoint/2010/main" val="24955097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6F84B07D-A9AA-9E49-8305-641C55175AFD}"/>
              </a:ext>
            </a:extLst>
          </p:cNvPr>
          <p:cNvSpPr txBox="1">
            <a:spLocks/>
          </p:cNvSpPr>
          <p:nvPr/>
        </p:nvSpPr>
        <p:spPr>
          <a:xfrm>
            <a:off x="430458" y="277091"/>
            <a:ext cx="10833287" cy="76973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tr-TR" sz="4800" b="1">
                <a:solidFill>
                  <a:schemeClr val="bg1"/>
                </a:solidFill>
                <a:latin typeface="Calibri" charset="0"/>
                <a:ea typeface="Calibri" charset="0"/>
                <a:cs typeface="Calibri" charset="0"/>
              </a:rPr>
              <a:t>General Requirements | Motor </a:t>
            </a:r>
            <a:endParaRPr lang="en-US" sz="4800" dirty="0">
              <a:solidFill>
                <a:schemeClr val="bg1"/>
              </a:solidFill>
              <a:latin typeface="Calibri" charset="0"/>
              <a:ea typeface="Calibri" charset="0"/>
              <a:cs typeface="Calibri" charset="0"/>
            </a:endParaRPr>
          </a:p>
        </p:txBody>
      </p:sp>
      <mc:AlternateContent xmlns:mc="http://schemas.openxmlformats.org/markup-compatibility/2006" xmlns:a14="http://schemas.microsoft.com/office/drawing/2010/main">
        <mc:Choice Requires="a14">
          <p:sp>
            <p:nvSpPr>
              <p:cNvPr id="6" name="Metin kutusu 5">
                <a:extLst>
                  <a:ext uri="{FF2B5EF4-FFF2-40B4-BE49-F238E27FC236}">
                    <a16:creationId xmlns:a16="http://schemas.microsoft.com/office/drawing/2014/main" id="{048E6418-82E6-E746-96F5-B01738F88FBB}"/>
                  </a:ext>
                </a:extLst>
              </p:cNvPr>
              <p:cNvSpPr txBox="1"/>
              <p:nvPr/>
            </p:nvSpPr>
            <p:spPr>
              <a:xfrm>
                <a:off x="430458" y="1745160"/>
                <a:ext cx="11054960" cy="5074018"/>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mtClean="0"/>
                  <a:t>On our conveyor system, </a:t>
                </a:r>
                <a:r>
                  <a:rPr lang="tr-TR" smtClean="0"/>
                  <a:t>if necessary </a:t>
                </a:r>
                <a:r>
                  <a:rPr lang="en-US" smtClean="0"/>
                  <a:t>maximum 5 parts will be on the belt at the same time because length of the conveyor and so our maximum load weight for belt is</a:t>
                </a:r>
                <a:r>
                  <a:rPr lang="en-US"/>
                  <a:t>; </a:t>
                </a:r>
                <a:endParaRPr lang="tr-TR" smtClean="0"/>
              </a:p>
              <a:p>
                <a:pPr algn="ctr">
                  <a:lnSpc>
                    <a:spcPct val="150000"/>
                  </a:lnSpc>
                </a:pPr>
                <a14:m>
                  <m:oMathPara xmlns:m="http://schemas.openxmlformats.org/officeDocument/2006/math">
                    <m:oMathParaPr>
                      <m:jc m:val="centerGroup"/>
                    </m:oMathParaPr>
                    <m:oMath xmlns:m="http://schemas.openxmlformats.org/officeDocument/2006/math">
                      <m:r>
                        <a:rPr lang="tr-TR" b="0" i="1" smtClean="0">
                          <a:latin typeface="Cambria Math" panose="02040503050406030204" pitchFamily="18" charset="0"/>
                        </a:rPr>
                        <m:t>5 </m:t>
                      </m:r>
                      <m:r>
                        <a:rPr lang="tr-TR" b="0" i="1" smtClean="0">
                          <a:latin typeface="Cambria Math" panose="02040503050406030204" pitchFamily="18" charset="0"/>
                        </a:rPr>
                        <m:t>𝑥</m:t>
                      </m:r>
                      <m:sSub>
                        <m:sSubPr>
                          <m:ctrlPr>
                            <a:rPr lang="tr-TR" b="0" i="1" smtClean="0">
                              <a:latin typeface="Cambria Math" panose="02040503050406030204" pitchFamily="18" charset="0"/>
                            </a:rPr>
                          </m:ctrlPr>
                        </m:sSubPr>
                        <m:e>
                          <m:r>
                            <a:rPr lang="tr-TR" b="0" i="1" smtClean="0">
                              <a:latin typeface="Cambria Math" panose="02040503050406030204" pitchFamily="18" charset="0"/>
                            </a:rPr>
                            <m:t> </m:t>
                          </m:r>
                          <m:r>
                            <a:rPr lang="tr-TR" b="0" i="1" smtClean="0">
                              <a:latin typeface="Cambria Math" panose="02040503050406030204" pitchFamily="18" charset="0"/>
                            </a:rPr>
                            <m:t>𝑀</m:t>
                          </m:r>
                        </m:e>
                        <m:sub>
                          <m:r>
                            <a:rPr lang="tr-TR" b="0" i="1" smtClean="0">
                              <a:latin typeface="Cambria Math" panose="02040503050406030204" pitchFamily="18" charset="0"/>
                            </a:rPr>
                            <m:t>𝑝𝑎𝑟𝑡</m:t>
                          </m:r>
                        </m:sub>
                      </m:sSub>
                      <m:r>
                        <a:rPr lang="tr-TR" b="0" i="1" smtClean="0">
                          <a:latin typeface="Cambria Math" panose="02040503050406030204" pitchFamily="18" charset="0"/>
                        </a:rPr>
                        <m:t>=5 </m:t>
                      </m:r>
                      <m:r>
                        <a:rPr lang="tr-TR" b="0" i="1" smtClean="0">
                          <a:latin typeface="Cambria Math" panose="02040503050406030204" pitchFamily="18" charset="0"/>
                        </a:rPr>
                        <m:t>𝑥</m:t>
                      </m:r>
                      <m:r>
                        <a:rPr lang="tr-TR" b="0" i="1" smtClean="0">
                          <a:latin typeface="Cambria Math" panose="02040503050406030204" pitchFamily="18" charset="0"/>
                        </a:rPr>
                        <m:t> 1.65 </m:t>
                      </m:r>
                      <m:r>
                        <a:rPr lang="tr-TR" b="0" i="1" smtClean="0">
                          <a:latin typeface="Cambria Math" panose="02040503050406030204" pitchFamily="18" charset="0"/>
                        </a:rPr>
                        <m:t>𝐾𝑔</m:t>
                      </m:r>
                    </m:oMath>
                  </m:oMathPara>
                </a14:m>
                <a:endParaRPr lang="tr-TR" smtClean="0"/>
              </a:p>
              <a:p>
                <a:pPr algn="ctr">
                  <a:lnSpc>
                    <a:spcPct val="150000"/>
                  </a:lnSpc>
                </a:pPr>
                <a14:m>
                  <m:oMathPara xmlns:m="http://schemas.openxmlformats.org/officeDocument/2006/math">
                    <m:oMathParaPr>
                      <m:jc m:val="centerGroup"/>
                    </m:oMathParaPr>
                    <m:oMath xmlns:m="http://schemas.openxmlformats.org/officeDocument/2006/math">
                      <m:sSub>
                        <m:sSubPr>
                          <m:ctrlPr>
                            <a:rPr lang="tr-TR" i="1">
                              <a:latin typeface="Cambria Math" panose="02040503050406030204" pitchFamily="18" charset="0"/>
                            </a:rPr>
                          </m:ctrlPr>
                        </m:sSubPr>
                        <m:e>
                          <m:r>
                            <a:rPr lang="tr-TR" i="1">
                              <a:latin typeface="Cambria Math" panose="02040503050406030204" pitchFamily="18" charset="0"/>
                            </a:rPr>
                            <m:t>𝑀</m:t>
                          </m:r>
                        </m:e>
                        <m:sub>
                          <m:r>
                            <a:rPr lang="tr-TR" b="0" i="1" smtClean="0">
                              <a:latin typeface="Cambria Math" panose="02040503050406030204" pitchFamily="18" charset="0"/>
                            </a:rPr>
                            <m:t>𝑙𝑜𝑎𝑑</m:t>
                          </m:r>
                        </m:sub>
                      </m:sSub>
                      <m:r>
                        <a:rPr lang="tr-TR" b="0" i="1" smtClean="0">
                          <a:latin typeface="Cambria Math" panose="02040503050406030204" pitchFamily="18" charset="0"/>
                        </a:rPr>
                        <m:t>=8.25 </m:t>
                      </m:r>
                      <m:r>
                        <a:rPr lang="tr-TR" b="0" i="1" smtClean="0">
                          <a:latin typeface="Cambria Math" panose="02040503050406030204" pitchFamily="18" charset="0"/>
                        </a:rPr>
                        <m:t>𝐾𝑔</m:t>
                      </m:r>
                    </m:oMath>
                  </m:oMathPara>
                </a14:m>
                <a:endParaRPr lang="tr-TR" sz="2700"/>
              </a:p>
              <a:p>
                <a:pPr marL="285750" indent="-285750">
                  <a:lnSpc>
                    <a:spcPct val="150000"/>
                  </a:lnSpc>
                  <a:buFont typeface="Arial" panose="020B0604020202020204" pitchFamily="34" charset="0"/>
                  <a:buChar char="•"/>
                </a:pPr>
                <a:r>
                  <a:rPr lang="tr-TR" smtClean="0"/>
                  <a:t>If the motor equation is checked; </a:t>
                </a:r>
                <a:endParaRPr lang="tr-TR" dirty="0"/>
              </a:p>
              <a:p>
                <a:endParaRPr lang="tr-TR" sz="2700" dirty="0"/>
              </a:p>
              <a:p>
                <a:endParaRPr lang="tr-TR" sz="2700" dirty="0"/>
              </a:p>
              <a:p>
                <a:r>
                  <a:rPr lang="tr-TR" smtClean="0"/>
                  <a:t>     </a:t>
                </a:r>
                <a14:m>
                  <m:oMath xmlns:m="http://schemas.openxmlformats.org/officeDocument/2006/math">
                    <m:sSub>
                      <m:sSubPr>
                        <m:ctrlPr>
                          <a:rPr lang="tr-TR" b="0" i="1" smtClean="0">
                            <a:latin typeface="Cambria Math" panose="02040503050406030204" pitchFamily="18" charset="0"/>
                          </a:rPr>
                        </m:ctrlPr>
                      </m:sSubPr>
                      <m:e>
                        <m:r>
                          <a:rPr lang="tr-TR" b="0" i="1" smtClean="0">
                            <a:latin typeface="Cambria Math" panose="02040503050406030204" pitchFamily="18" charset="0"/>
                          </a:rPr>
                          <m:t>𝑇</m:t>
                        </m:r>
                      </m:e>
                      <m:sub>
                        <m:r>
                          <a:rPr lang="tr-TR" b="0" i="1" smtClean="0">
                            <a:latin typeface="Cambria Math" panose="02040503050406030204" pitchFamily="18" charset="0"/>
                          </a:rPr>
                          <m:t>𝑚</m:t>
                        </m:r>
                      </m:sub>
                    </m:sSub>
                    <m:r>
                      <a:rPr lang="tr-TR" i="1">
                        <a:latin typeface="Cambria Math" panose="02040503050406030204" pitchFamily="18" charset="0"/>
                      </a:rPr>
                      <m:t>=</m:t>
                    </m:r>
                    <m:d>
                      <m:dPr>
                        <m:ctrlPr>
                          <a:rPr lang="tr-TR" b="0" i="1" smtClean="0">
                            <a:latin typeface="Cambria Math" panose="02040503050406030204" pitchFamily="18" charset="0"/>
                          </a:rPr>
                        </m:ctrlPr>
                      </m:dPr>
                      <m:e>
                        <m:r>
                          <a:rPr lang="tr-TR" b="0" i="1" smtClean="0">
                            <a:latin typeface="Cambria Math" panose="02040503050406030204" pitchFamily="18" charset="0"/>
                          </a:rPr>
                          <m:t>0.027+0.0263</m:t>
                        </m:r>
                      </m:e>
                    </m:d>
                    <m:f>
                      <m:fPr>
                        <m:ctrlPr>
                          <a:rPr lang="tr-TR" b="0" i="1" smtClean="0">
                            <a:latin typeface="Cambria Math" panose="02040503050406030204" pitchFamily="18" charset="0"/>
                          </a:rPr>
                        </m:ctrlPr>
                      </m:fPr>
                      <m:num>
                        <m:r>
                          <a:rPr lang="tr-TR" b="0" i="1" smtClean="0">
                            <a:latin typeface="Cambria Math" panose="02040503050406030204" pitchFamily="18" charset="0"/>
                          </a:rPr>
                          <m:t>𝑑</m:t>
                        </m:r>
                        <m:r>
                          <a:rPr lang="tr-TR" i="1">
                            <a:latin typeface="Cambria Math" panose="02040503050406030204" pitchFamily="18" charset="0"/>
                            <a:ea typeface="Cambria Math" panose="02040503050406030204" pitchFamily="18" charset="0"/>
                          </a:rPr>
                          <m:t>𝜔</m:t>
                        </m:r>
                        <m:r>
                          <m:rPr>
                            <m:nor/>
                          </m:rPr>
                          <a:rPr lang="tr-TR" dirty="0"/>
                          <m:t> </m:t>
                        </m:r>
                        <m:r>
                          <a:rPr lang="tr-TR" b="0" i="1" dirty="0" smtClean="0">
                            <a:latin typeface="Cambria Math" panose="02040503050406030204" pitchFamily="18" charset="0"/>
                          </a:rPr>
                          <m:t>(</m:t>
                        </m:r>
                        <m:r>
                          <a:rPr lang="tr-TR" b="0" i="1" dirty="0" smtClean="0">
                            <a:latin typeface="Cambria Math" panose="02040503050406030204" pitchFamily="18" charset="0"/>
                          </a:rPr>
                          <m:t>𝑡</m:t>
                        </m:r>
                        <m:r>
                          <a:rPr lang="tr-TR" b="0" i="1" dirty="0" smtClean="0">
                            <a:latin typeface="Cambria Math" panose="02040503050406030204" pitchFamily="18" charset="0"/>
                          </a:rPr>
                          <m:t>)</m:t>
                        </m:r>
                      </m:num>
                      <m:den>
                        <m:r>
                          <a:rPr lang="tr-TR" b="0" i="1" smtClean="0">
                            <a:latin typeface="Cambria Math" panose="02040503050406030204" pitchFamily="18" charset="0"/>
                          </a:rPr>
                          <m:t>𝑑𝑡</m:t>
                        </m:r>
                      </m:den>
                    </m:f>
                    <m:r>
                      <a:rPr lang="tr-TR" b="0" i="1" smtClean="0">
                        <a:latin typeface="Cambria Math" panose="02040503050406030204" pitchFamily="18" charset="0"/>
                      </a:rPr>
                      <m:t>+</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𝐵</m:t>
                        </m:r>
                      </m:e>
                      <m:sub>
                        <m:r>
                          <a:rPr lang="tr-TR" b="0" i="1" smtClean="0">
                            <a:latin typeface="Cambria Math" panose="02040503050406030204" pitchFamily="18" charset="0"/>
                          </a:rPr>
                          <m:t>𝑚</m:t>
                        </m:r>
                      </m:sub>
                    </m:sSub>
                    <m:r>
                      <a:rPr lang="tr-TR" i="1">
                        <a:latin typeface="Cambria Math" panose="02040503050406030204" pitchFamily="18" charset="0"/>
                        <a:ea typeface="Cambria Math" panose="02040503050406030204" pitchFamily="18" charset="0"/>
                      </a:rPr>
                      <m:t>𝜔</m:t>
                    </m:r>
                    <m:d>
                      <m:dPr>
                        <m:ctrlPr>
                          <a:rPr lang="tr-TR" b="0" i="1" smtClean="0">
                            <a:latin typeface="Cambria Math" panose="02040503050406030204" pitchFamily="18" charset="0"/>
                            <a:ea typeface="Cambria Math" panose="02040503050406030204" pitchFamily="18" charset="0"/>
                          </a:rPr>
                        </m:ctrlPr>
                      </m:dPr>
                      <m:e>
                        <m:r>
                          <a:rPr lang="tr-TR" b="0" i="1" smtClean="0">
                            <a:latin typeface="Cambria Math" panose="02040503050406030204" pitchFamily="18" charset="0"/>
                            <a:ea typeface="Cambria Math" panose="02040503050406030204" pitchFamily="18" charset="0"/>
                          </a:rPr>
                          <m:t>𝑡</m:t>
                        </m:r>
                      </m:e>
                    </m:d>
                    <m:r>
                      <a:rPr lang="tr-TR" b="0" i="1" smtClean="0">
                        <a:latin typeface="Cambria Math" panose="02040503050406030204" pitchFamily="18" charset="0"/>
                        <a:ea typeface="Cambria Math" panose="02040503050406030204" pitchFamily="18" charset="0"/>
                      </a:rPr>
                      <m:t>+4.57</m:t>
                    </m:r>
                    <m:r>
                      <a:rPr lang="tr-TR" b="0" i="1" smtClean="0">
                        <a:latin typeface="Cambria Math" panose="02040503050406030204" pitchFamily="18" charset="0"/>
                        <a:ea typeface="Cambria Math" panose="02040503050406030204" pitchFamily="18" charset="0"/>
                      </a:rPr>
                      <m:t>𝜇</m:t>
                    </m:r>
                  </m:oMath>
                </a14:m>
                <a:endParaRPr lang="tr-TR" dirty="0" smtClean="0"/>
              </a:p>
              <a:p>
                <a:endParaRPr lang="tr-TR" dirty="0"/>
              </a:p>
              <a:p>
                <a:pPr/>
                <a14:m>
                  <m:oMathPara xmlns:m="http://schemas.openxmlformats.org/officeDocument/2006/math">
                    <m:oMathParaPr>
                      <m:jc m:val="left"/>
                    </m:oMathParaPr>
                    <m:oMath xmlns:m="http://schemas.openxmlformats.org/officeDocument/2006/math">
                      <m:r>
                        <a:rPr lang="tr-TR" b="0" i="1" smtClean="0">
                          <a:latin typeface="Cambria Math" panose="02040503050406030204" pitchFamily="18" charset="0"/>
                        </a:rPr>
                        <m:t>     </m:t>
                      </m:r>
                      <m:sSub>
                        <m:sSubPr>
                          <m:ctrlPr>
                            <a:rPr lang="tr-TR" i="1">
                              <a:latin typeface="Cambria Math" panose="02040503050406030204" pitchFamily="18" charset="0"/>
                            </a:rPr>
                          </m:ctrlPr>
                        </m:sSubPr>
                        <m:e>
                          <m:r>
                            <a:rPr lang="tr-TR" i="1">
                              <a:latin typeface="Cambria Math" panose="02040503050406030204" pitchFamily="18" charset="0"/>
                            </a:rPr>
                            <m:t>𝑇</m:t>
                          </m:r>
                        </m:e>
                        <m:sub>
                          <m:r>
                            <a:rPr lang="tr-TR" i="1">
                              <a:latin typeface="Cambria Math" panose="02040503050406030204" pitchFamily="18" charset="0"/>
                            </a:rPr>
                            <m:t>𝑚</m:t>
                          </m:r>
                        </m:sub>
                      </m:sSub>
                      <m:r>
                        <a:rPr lang="tr-TR" i="1">
                          <a:latin typeface="Cambria Math" panose="02040503050406030204" pitchFamily="18" charset="0"/>
                        </a:rPr>
                        <m:t>=0.0533</m:t>
                      </m:r>
                      <m:f>
                        <m:fPr>
                          <m:ctrlPr>
                            <a:rPr lang="tr-TR" i="1">
                              <a:latin typeface="Cambria Math" panose="02040503050406030204" pitchFamily="18" charset="0"/>
                            </a:rPr>
                          </m:ctrlPr>
                        </m:fPr>
                        <m:num>
                          <m:r>
                            <a:rPr lang="tr-TR" i="1">
                              <a:latin typeface="Cambria Math" panose="02040503050406030204" pitchFamily="18" charset="0"/>
                            </a:rPr>
                            <m:t>𝑑</m:t>
                          </m:r>
                          <m:r>
                            <a:rPr lang="tr-TR" i="1">
                              <a:latin typeface="Cambria Math" panose="02040503050406030204" pitchFamily="18" charset="0"/>
                              <a:ea typeface="Cambria Math" panose="02040503050406030204" pitchFamily="18" charset="0"/>
                            </a:rPr>
                            <m:t>𝜔</m:t>
                          </m:r>
                          <m:r>
                            <m:rPr>
                              <m:nor/>
                            </m:rPr>
                            <a:rPr lang="tr-TR" dirty="0"/>
                            <m:t> </m:t>
                          </m:r>
                          <m:r>
                            <a:rPr lang="tr-TR" i="1" dirty="0">
                              <a:latin typeface="Cambria Math" panose="02040503050406030204" pitchFamily="18" charset="0"/>
                            </a:rPr>
                            <m:t>(</m:t>
                          </m:r>
                          <m:r>
                            <a:rPr lang="tr-TR" i="1" dirty="0">
                              <a:latin typeface="Cambria Math" panose="02040503050406030204" pitchFamily="18" charset="0"/>
                            </a:rPr>
                            <m:t>𝑡</m:t>
                          </m:r>
                          <m:r>
                            <a:rPr lang="tr-TR" i="1" dirty="0">
                              <a:latin typeface="Cambria Math" panose="02040503050406030204" pitchFamily="18" charset="0"/>
                            </a:rPr>
                            <m:t>)</m:t>
                          </m:r>
                        </m:num>
                        <m:den>
                          <m:r>
                            <a:rPr lang="tr-TR" i="1">
                              <a:latin typeface="Cambria Math" panose="02040503050406030204" pitchFamily="18" charset="0"/>
                            </a:rPr>
                            <m:t>𝑑𝑡</m:t>
                          </m:r>
                        </m:den>
                      </m:f>
                      <m:r>
                        <a:rPr lang="tr-TR" i="1">
                          <a:latin typeface="Cambria Math" panose="02040503050406030204" pitchFamily="18" charset="0"/>
                        </a:rPr>
                        <m:t>+</m:t>
                      </m:r>
                      <m:sSub>
                        <m:sSubPr>
                          <m:ctrlPr>
                            <a:rPr lang="tr-TR" i="1">
                              <a:latin typeface="Cambria Math" panose="02040503050406030204" pitchFamily="18" charset="0"/>
                            </a:rPr>
                          </m:ctrlPr>
                        </m:sSubPr>
                        <m:e>
                          <m:r>
                            <a:rPr lang="tr-TR" i="1">
                              <a:latin typeface="Cambria Math" panose="02040503050406030204" pitchFamily="18" charset="0"/>
                            </a:rPr>
                            <m:t>𝐵</m:t>
                          </m:r>
                        </m:e>
                        <m:sub>
                          <m:r>
                            <a:rPr lang="tr-TR" i="1">
                              <a:latin typeface="Cambria Math" panose="02040503050406030204" pitchFamily="18" charset="0"/>
                            </a:rPr>
                            <m:t>𝑚</m:t>
                          </m:r>
                        </m:sub>
                      </m:sSub>
                      <m:r>
                        <a:rPr lang="tr-TR" i="1">
                          <a:latin typeface="Cambria Math" panose="02040503050406030204" pitchFamily="18" charset="0"/>
                          <a:ea typeface="Cambria Math" panose="02040503050406030204" pitchFamily="18" charset="0"/>
                        </a:rPr>
                        <m:t>𝜔</m:t>
                      </m:r>
                      <m:d>
                        <m:dPr>
                          <m:ctrlPr>
                            <a:rPr lang="tr-TR" i="1">
                              <a:latin typeface="Cambria Math" panose="02040503050406030204" pitchFamily="18" charset="0"/>
                              <a:ea typeface="Cambria Math" panose="02040503050406030204" pitchFamily="18" charset="0"/>
                            </a:rPr>
                          </m:ctrlPr>
                        </m:dPr>
                        <m:e>
                          <m:r>
                            <a:rPr lang="tr-TR" i="1">
                              <a:latin typeface="Cambria Math" panose="02040503050406030204" pitchFamily="18" charset="0"/>
                              <a:ea typeface="Cambria Math" panose="02040503050406030204" pitchFamily="18" charset="0"/>
                            </a:rPr>
                            <m:t>𝑡</m:t>
                          </m:r>
                        </m:e>
                      </m:d>
                      <m:r>
                        <a:rPr lang="tr-TR" i="1">
                          <a:latin typeface="Cambria Math" panose="02040503050406030204" pitchFamily="18" charset="0"/>
                          <a:ea typeface="Cambria Math" panose="02040503050406030204" pitchFamily="18" charset="0"/>
                        </a:rPr>
                        <m:t>+4.57</m:t>
                      </m:r>
                      <m:r>
                        <a:rPr lang="tr-TR" i="1">
                          <a:latin typeface="Cambria Math" panose="02040503050406030204" pitchFamily="18" charset="0"/>
                          <a:ea typeface="Cambria Math" panose="02040503050406030204" pitchFamily="18" charset="0"/>
                        </a:rPr>
                        <m:t>𝜇</m:t>
                      </m:r>
                    </m:oMath>
                  </m:oMathPara>
                </a14:m>
                <a:endParaRPr lang="tr-TR" dirty="0"/>
              </a:p>
              <a:p>
                <a:endParaRPr lang="tr-TR" sz="2700" dirty="0"/>
              </a:p>
              <a:p>
                <a:endParaRPr lang="tr-TR" sz="2700" dirty="0"/>
              </a:p>
            </p:txBody>
          </p:sp>
        </mc:Choice>
        <mc:Fallback xmlns="">
          <p:sp>
            <p:nvSpPr>
              <p:cNvPr id="6" name="Metin kutusu 5">
                <a:extLst>
                  <a:ext uri="{FF2B5EF4-FFF2-40B4-BE49-F238E27FC236}">
                    <a16:creationId xmlns:a16="http://schemas.microsoft.com/office/drawing/2014/main" id="{048E6418-82E6-E746-96F5-B01738F88FBB}"/>
                  </a:ext>
                </a:extLst>
              </p:cNvPr>
              <p:cNvSpPr txBox="1">
                <a:spLocks noRot="1" noChangeAspect="1" noMove="1" noResize="1" noEditPoints="1" noAdjustHandles="1" noChangeArrowheads="1" noChangeShapeType="1" noTextEdit="1"/>
              </p:cNvSpPr>
              <p:nvPr/>
            </p:nvSpPr>
            <p:spPr>
              <a:xfrm>
                <a:off x="430458" y="1745160"/>
                <a:ext cx="11054960" cy="5074018"/>
              </a:xfrm>
              <a:prstGeom prst="rect">
                <a:avLst/>
              </a:prstGeom>
              <a:blipFill>
                <a:blip r:embed="rId3"/>
                <a:stretch>
                  <a:fillRect l="-386" r="-496"/>
                </a:stretch>
              </a:blipFill>
            </p:spPr>
            <p:txBody>
              <a:bodyPr/>
              <a:lstStyle/>
              <a:p>
                <a:r>
                  <a:rPr lang="tr-TR">
                    <a:noFill/>
                  </a:rPr>
                  <a:t> </a:t>
                </a:r>
              </a:p>
            </p:txBody>
          </p:sp>
        </mc:Fallback>
      </mc:AlternateContent>
      <p:pic>
        <p:nvPicPr>
          <p:cNvPr id="3" name="Resim 2"/>
          <p:cNvPicPr>
            <a:picLocks noChangeAspect="1"/>
          </p:cNvPicPr>
          <p:nvPr/>
        </p:nvPicPr>
        <p:blipFill>
          <a:blip r:embed="rId4"/>
          <a:stretch>
            <a:fillRect/>
          </a:stretch>
        </p:blipFill>
        <p:spPr>
          <a:xfrm>
            <a:off x="6578224" y="3952862"/>
            <a:ext cx="5491856" cy="1941695"/>
          </a:xfrm>
          <a:prstGeom prst="rect">
            <a:avLst/>
          </a:prstGeom>
        </p:spPr>
      </p:pic>
      <p:pic>
        <p:nvPicPr>
          <p:cNvPr id="5" name="Resim 4"/>
          <p:cNvPicPr>
            <a:picLocks noChangeAspect="1"/>
          </p:cNvPicPr>
          <p:nvPr/>
        </p:nvPicPr>
        <p:blipFill>
          <a:blip r:embed="rId5"/>
          <a:stretch>
            <a:fillRect/>
          </a:stretch>
        </p:blipFill>
        <p:spPr>
          <a:xfrm>
            <a:off x="693420" y="3952862"/>
            <a:ext cx="4953000" cy="647700"/>
          </a:xfrm>
          <a:prstGeom prst="rect">
            <a:avLst/>
          </a:prstGeom>
        </p:spPr>
      </p:pic>
    </p:spTree>
    <p:extLst>
      <p:ext uri="{BB962C8B-B14F-4D97-AF65-F5344CB8AC3E}">
        <p14:creationId xmlns:p14="http://schemas.microsoft.com/office/powerpoint/2010/main" val="74527944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6F84B07D-A9AA-9E49-8305-641C55175AFD}"/>
              </a:ext>
            </a:extLst>
          </p:cNvPr>
          <p:cNvSpPr txBox="1">
            <a:spLocks/>
          </p:cNvSpPr>
          <p:nvPr/>
        </p:nvSpPr>
        <p:spPr>
          <a:xfrm>
            <a:off x="430458" y="277091"/>
            <a:ext cx="10833287" cy="76973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tr-TR" sz="4800" b="1">
                <a:solidFill>
                  <a:schemeClr val="bg1"/>
                </a:solidFill>
                <a:latin typeface="Calibri" charset="0"/>
                <a:ea typeface="Calibri" charset="0"/>
                <a:cs typeface="Calibri" charset="0"/>
              </a:rPr>
              <a:t>General Requirements | </a:t>
            </a:r>
            <a:r>
              <a:rPr lang="tr-TR" sz="4800" b="1" smtClean="0">
                <a:solidFill>
                  <a:schemeClr val="bg1"/>
                </a:solidFill>
                <a:latin typeface="Calibri" charset="0"/>
                <a:ea typeface="Calibri" charset="0"/>
                <a:cs typeface="Calibri" charset="0"/>
              </a:rPr>
              <a:t>PLC</a:t>
            </a:r>
            <a:endParaRPr lang="en-US" sz="4800" dirty="0">
              <a:solidFill>
                <a:schemeClr val="bg1"/>
              </a:solidFill>
              <a:latin typeface="Calibri" charset="0"/>
              <a:ea typeface="Calibri" charset="0"/>
              <a:cs typeface="Calibri" charset="0"/>
            </a:endParaRPr>
          </a:p>
        </p:txBody>
      </p:sp>
      <p:sp>
        <p:nvSpPr>
          <p:cNvPr id="6" name="Metin kutusu 5">
            <a:extLst>
              <a:ext uri="{FF2B5EF4-FFF2-40B4-BE49-F238E27FC236}">
                <a16:creationId xmlns:a16="http://schemas.microsoft.com/office/drawing/2014/main" id="{048E6418-82E6-E746-96F5-B01738F88FBB}"/>
              </a:ext>
            </a:extLst>
          </p:cNvPr>
          <p:cNvSpPr txBox="1"/>
          <p:nvPr/>
        </p:nvSpPr>
        <p:spPr>
          <a:xfrm>
            <a:off x="430458" y="1745160"/>
            <a:ext cx="11054960" cy="175432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t>PLC has been chosen as the Master device that will control our system in general, because of the PLC's multiple input multiple output structure, communication speed, ease and 24V output </a:t>
            </a:r>
            <a:r>
              <a:rPr lang="en-US" smtClean="0"/>
              <a:t>feature. </a:t>
            </a:r>
            <a:r>
              <a:rPr lang="en-US"/>
              <a:t>Considering our system, a PLC with a capacity of at least 10 inputs and 10 outputs was chosen, since there are not many inputs and outputs. </a:t>
            </a:r>
            <a:endParaRPr lang="tr-TR" sz="2700" dirty="0"/>
          </a:p>
          <a:p>
            <a:endParaRPr lang="tr-TR" sz="2700" dirty="0"/>
          </a:p>
        </p:txBody>
      </p:sp>
      <p:pic>
        <p:nvPicPr>
          <p:cNvPr id="2" name="Resim 1"/>
          <p:cNvPicPr>
            <a:picLocks noChangeAspect="1"/>
          </p:cNvPicPr>
          <p:nvPr/>
        </p:nvPicPr>
        <p:blipFill>
          <a:blip r:embed="rId3"/>
          <a:stretch>
            <a:fillRect/>
          </a:stretch>
        </p:blipFill>
        <p:spPr>
          <a:xfrm>
            <a:off x="4982346" y="3682537"/>
            <a:ext cx="1917115" cy="1783775"/>
          </a:xfrm>
          <a:prstGeom prst="rect">
            <a:avLst/>
          </a:prstGeom>
        </p:spPr>
      </p:pic>
    </p:spTree>
    <p:extLst>
      <p:ext uri="{BB962C8B-B14F-4D97-AF65-F5344CB8AC3E}">
        <p14:creationId xmlns:p14="http://schemas.microsoft.com/office/powerpoint/2010/main" val="424131652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eması">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318</TotalTime>
  <Words>1511</Words>
  <Application>Microsoft Office PowerPoint</Application>
  <PresentationFormat>Geniş ekran</PresentationFormat>
  <Paragraphs>185</Paragraphs>
  <Slides>36</Slides>
  <Notes>0</Notes>
  <HiddenSlides>0</HiddenSlides>
  <MMClips>0</MMClips>
  <ScaleCrop>false</ScaleCrop>
  <HeadingPairs>
    <vt:vector size="6" baseType="variant">
      <vt:variant>
        <vt:lpstr>Kullanılan Yazı Tipleri</vt:lpstr>
      </vt:variant>
      <vt:variant>
        <vt:i4>4</vt:i4>
      </vt:variant>
      <vt:variant>
        <vt:lpstr>Tema</vt:lpstr>
      </vt:variant>
      <vt:variant>
        <vt:i4>1</vt:i4>
      </vt:variant>
      <vt:variant>
        <vt:lpstr>Slayt Başlıkları</vt:lpstr>
      </vt:variant>
      <vt:variant>
        <vt:i4>36</vt:i4>
      </vt:variant>
    </vt:vector>
  </HeadingPairs>
  <TitlesOfParts>
    <vt:vector size="41" baseType="lpstr">
      <vt:lpstr>Arial</vt:lpstr>
      <vt:lpstr>Calibri</vt:lpstr>
      <vt:lpstr>Calibri Light</vt:lpstr>
      <vt:lpstr>Cambria Math</vt:lpstr>
      <vt:lpstr>Office Teması</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Sunusu</dc:title>
  <dc:creator>Microsoft Office Kullanıcısı</dc:creator>
  <cp:lastModifiedBy>Mali</cp:lastModifiedBy>
  <cp:revision>360</cp:revision>
  <dcterms:created xsi:type="dcterms:W3CDTF">2019-12-04T11:18:45Z</dcterms:created>
  <dcterms:modified xsi:type="dcterms:W3CDTF">2022-06-18T22:22:45Z</dcterms:modified>
</cp:coreProperties>
</file>